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Lst>
  <p:notesMasterIdLst>
    <p:notesMasterId r:id="rId12"/>
  </p:notesMasterIdLst>
  <p:sldIdLst>
    <p:sldId id="264" r:id="rId2"/>
    <p:sldId id="266" r:id="rId3"/>
    <p:sldId id="261" r:id="rId4"/>
    <p:sldId id="257" r:id="rId5"/>
    <p:sldId id="265" r:id="rId6"/>
    <p:sldId id="271" r:id="rId7"/>
    <p:sldId id="267" r:id="rId8"/>
    <p:sldId id="268" r:id="rId9"/>
    <p:sldId id="270"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D9"/>
    <a:srgbClr val="FF9B93"/>
    <a:srgbClr val="FF796F"/>
    <a:srgbClr val="FF1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24"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D1FC05-0982-4BCC-A92E-308372B5E50A}" type="doc">
      <dgm:prSet loTypeId="urn:microsoft.com/office/officeart/2005/8/layout/funnel1" loCatId="relationship" qsTypeId="urn:microsoft.com/office/officeart/2005/8/quickstyle/simple1" qsCatId="simple" csTypeId="urn:microsoft.com/office/officeart/2005/8/colors/colorful2" csCatId="colorful" phldr="1"/>
      <dgm:spPr/>
      <dgm:t>
        <a:bodyPr/>
        <a:lstStyle/>
        <a:p>
          <a:endParaRPr lang="en-ZA"/>
        </a:p>
      </dgm:t>
    </dgm:pt>
    <dgm:pt modelId="{16C150DE-C799-47E2-A316-CB86ABA3E35A}">
      <dgm:prSet phldrT="[Text]" custT="1"/>
      <dgm:spPr/>
      <dgm:t>
        <a:bodyPr/>
        <a:lstStyle/>
        <a:p>
          <a:pPr>
            <a:buChar char="•"/>
          </a:pPr>
          <a:r>
            <a:rPr lang="en-ZA" sz="900">
              <a:latin typeface="Calibri Light"/>
              <a:cs typeface="Calibri Light"/>
            </a:rPr>
            <a:t>Existing Tools (</a:t>
          </a:r>
          <a:r>
            <a:rPr lang="en-ZA" sz="900" err="1">
              <a:latin typeface="Calibri Light"/>
              <a:cs typeface="Calibri Light"/>
            </a:rPr>
            <a:t>RescueTime</a:t>
          </a:r>
          <a:r>
            <a:rPr lang="en-ZA" sz="900">
              <a:latin typeface="Calibri Light"/>
              <a:cs typeface="Calibri Light"/>
            </a:rPr>
            <a:t>, </a:t>
          </a:r>
          <a:r>
            <a:rPr lang="en-ZA" sz="900" err="1">
              <a:latin typeface="Calibri Light"/>
              <a:cs typeface="Calibri Light"/>
            </a:rPr>
            <a:t>Tutos</a:t>
          </a:r>
          <a:r>
            <a:rPr lang="en-ZA" sz="900">
              <a:latin typeface="Calibri Light"/>
              <a:cs typeface="Calibri Light"/>
            </a:rPr>
            <a:t>, </a:t>
          </a:r>
          <a:r>
            <a:rPr lang="en-ZA" sz="900" err="1">
              <a:latin typeface="Calibri Light"/>
              <a:cs typeface="Calibri Light"/>
            </a:rPr>
            <a:t>Jiggl</a:t>
          </a:r>
          <a:r>
            <a:rPr lang="en-ZA" sz="900">
              <a:latin typeface="Calibri Light"/>
              <a:cs typeface="Calibri Light"/>
            </a:rPr>
            <a:t>, etc.)</a:t>
          </a:r>
          <a:endParaRPr lang="en-ZA" sz="900"/>
        </a:p>
      </dgm:t>
    </dgm:pt>
    <dgm:pt modelId="{02FB9F81-F347-463B-85D6-391FE5824078}" type="parTrans" cxnId="{3DBF93D1-0A4E-4BD7-9710-1A98F8D30E82}">
      <dgm:prSet/>
      <dgm:spPr/>
      <dgm:t>
        <a:bodyPr/>
        <a:lstStyle/>
        <a:p>
          <a:endParaRPr lang="en-ZA"/>
        </a:p>
      </dgm:t>
    </dgm:pt>
    <dgm:pt modelId="{2CA25D25-D7C9-4B10-BF76-8B7DF0D297C7}" type="sibTrans" cxnId="{3DBF93D1-0A4E-4BD7-9710-1A98F8D30E82}">
      <dgm:prSet/>
      <dgm:spPr/>
      <dgm:t>
        <a:bodyPr/>
        <a:lstStyle/>
        <a:p>
          <a:endParaRPr lang="en-ZA"/>
        </a:p>
      </dgm:t>
    </dgm:pt>
    <dgm:pt modelId="{21AB36C0-C6B7-4C91-A19A-B4EEFD59D4A2}">
      <dgm:prSet custT="1"/>
      <dgm:spPr/>
      <dgm:t>
        <a:bodyPr/>
        <a:lstStyle/>
        <a:p>
          <a:r>
            <a:rPr lang="en-ZA" sz="1000" dirty="0">
              <a:latin typeface="Calibri Light"/>
              <a:cs typeface="Calibri Light"/>
            </a:rPr>
            <a:t>Voice controlled time tracker</a:t>
          </a:r>
          <a:endParaRPr lang="en-US" sz="1000" b="1" dirty="0">
            <a:latin typeface="Calibri Light"/>
            <a:cs typeface="Calibri Light"/>
          </a:endParaRPr>
        </a:p>
      </dgm:t>
    </dgm:pt>
    <dgm:pt modelId="{B9CE75EE-0F2C-4846-BA38-12EF47711776}" type="parTrans" cxnId="{26475123-DC57-4BC0-89DA-AB4E01F49E45}">
      <dgm:prSet/>
      <dgm:spPr/>
      <dgm:t>
        <a:bodyPr/>
        <a:lstStyle/>
        <a:p>
          <a:endParaRPr lang="en-ZA"/>
        </a:p>
      </dgm:t>
    </dgm:pt>
    <dgm:pt modelId="{DF8FED95-50C9-4A0C-BEAB-A55EAD7798BC}" type="sibTrans" cxnId="{26475123-DC57-4BC0-89DA-AB4E01F49E45}">
      <dgm:prSet/>
      <dgm:spPr/>
      <dgm:t>
        <a:bodyPr/>
        <a:lstStyle/>
        <a:p>
          <a:endParaRPr lang="en-ZA"/>
        </a:p>
      </dgm:t>
    </dgm:pt>
    <dgm:pt modelId="{BEF8DDDE-2B98-4A34-A0B8-A9EF9779F099}">
      <dgm:prSet/>
      <dgm:spPr/>
      <dgm:t>
        <a:bodyPr/>
        <a:lstStyle/>
        <a:p>
          <a:r>
            <a:rPr lang="en-ZA" dirty="0">
              <a:latin typeface="Calibri Light"/>
              <a:cs typeface="Calibri Light"/>
            </a:rPr>
            <a:t>Camera – face tracker</a:t>
          </a:r>
          <a:endParaRPr lang="en-US" b="1" dirty="0">
            <a:latin typeface="Calibri Light"/>
            <a:cs typeface="Calibri Light"/>
          </a:endParaRPr>
        </a:p>
      </dgm:t>
    </dgm:pt>
    <dgm:pt modelId="{C38F50F5-A6AB-46D9-A939-B685DBF97A83}" type="parTrans" cxnId="{6BB4B984-8BB8-4514-944D-24FD92D27125}">
      <dgm:prSet/>
      <dgm:spPr/>
      <dgm:t>
        <a:bodyPr/>
        <a:lstStyle/>
        <a:p>
          <a:endParaRPr lang="en-ZA"/>
        </a:p>
      </dgm:t>
    </dgm:pt>
    <dgm:pt modelId="{7C680DEA-86F1-44A2-831B-7CFF7A8D7CA6}" type="sibTrans" cxnId="{6BB4B984-8BB8-4514-944D-24FD92D27125}">
      <dgm:prSet/>
      <dgm:spPr/>
      <dgm:t>
        <a:bodyPr/>
        <a:lstStyle/>
        <a:p>
          <a:endParaRPr lang="en-ZA"/>
        </a:p>
      </dgm:t>
    </dgm:pt>
    <dgm:pt modelId="{A8D3624D-3B4C-4002-A344-0CF26C165AF2}">
      <dgm:prSet custT="1"/>
      <dgm:spPr>
        <a:solidFill>
          <a:srgbClr val="FFDCD9"/>
        </a:solidFill>
      </dgm:spPr>
      <dgm:t>
        <a:bodyPr/>
        <a:lstStyle/>
        <a:p>
          <a:r>
            <a:rPr lang="en-US" sz="1600" b="1" dirty="0" smtClean="0">
              <a:latin typeface="Calibri Light"/>
              <a:cs typeface="Calibri Light"/>
            </a:rPr>
            <a:t>Actionable items after Idea Brainstorm:      </a:t>
          </a:r>
        </a:p>
        <a:p>
          <a:r>
            <a:rPr lang="en-US" sz="1300" b="1" dirty="0" smtClean="0">
              <a:latin typeface="Calibri Light"/>
              <a:cs typeface="Calibri Light"/>
            </a:rPr>
            <a:t>Customized Web App    -  &gt;     “CONFIRMATION” of activities     - &gt;    seamless integration    -  &gt;  timesheet concept</a:t>
          </a:r>
        </a:p>
      </dgm:t>
    </dgm:pt>
    <dgm:pt modelId="{634DE5E0-D849-4D1C-9D50-92B676C8C4B7}" type="parTrans" cxnId="{CB9EE8C6-B240-424B-BD51-745328D12B61}">
      <dgm:prSet/>
      <dgm:spPr/>
      <dgm:t>
        <a:bodyPr/>
        <a:lstStyle/>
        <a:p>
          <a:endParaRPr lang="en-ZA"/>
        </a:p>
      </dgm:t>
    </dgm:pt>
    <dgm:pt modelId="{BD9DDA3A-E0F2-4985-A878-9B7888D2D0FE}" type="sibTrans" cxnId="{CB9EE8C6-B240-424B-BD51-745328D12B61}">
      <dgm:prSet/>
      <dgm:spPr/>
      <dgm:t>
        <a:bodyPr/>
        <a:lstStyle/>
        <a:p>
          <a:endParaRPr lang="en-ZA"/>
        </a:p>
      </dgm:t>
    </dgm:pt>
    <dgm:pt modelId="{8F06CF07-5908-4CB6-B974-6A075987FF41}">
      <dgm:prSet/>
      <dgm:spPr/>
      <dgm:t>
        <a:bodyPr/>
        <a:lstStyle/>
        <a:p>
          <a:endParaRPr lang="en-US"/>
        </a:p>
      </dgm:t>
    </dgm:pt>
    <dgm:pt modelId="{7C267D4B-9DC8-4362-9EAF-D8AE7B14F481}" type="parTrans" cxnId="{B3216F95-9D53-4B8C-BB42-5E0A7EA350C9}">
      <dgm:prSet/>
      <dgm:spPr/>
      <dgm:t>
        <a:bodyPr/>
        <a:lstStyle/>
        <a:p>
          <a:endParaRPr lang="en-ZA"/>
        </a:p>
      </dgm:t>
    </dgm:pt>
    <dgm:pt modelId="{5F5B938A-0576-4EA7-97CB-707154191ACF}" type="sibTrans" cxnId="{B3216F95-9D53-4B8C-BB42-5E0A7EA350C9}">
      <dgm:prSet/>
      <dgm:spPr/>
      <dgm:t>
        <a:bodyPr/>
        <a:lstStyle/>
        <a:p>
          <a:endParaRPr lang="en-ZA"/>
        </a:p>
      </dgm:t>
    </dgm:pt>
    <dgm:pt modelId="{6CCE8FE1-E417-4B5C-842F-CA762501B9CA}">
      <dgm:prSet/>
      <dgm:spPr/>
      <dgm:t>
        <a:bodyPr/>
        <a:lstStyle/>
        <a:p>
          <a:endParaRPr lang="en-US"/>
        </a:p>
      </dgm:t>
    </dgm:pt>
    <dgm:pt modelId="{5F835940-AC1F-4EAB-90AC-BB5514829591}" type="parTrans" cxnId="{17EC6713-D2E2-4ADA-967F-3E18CFDC6F01}">
      <dgm:prSet/>
      <dgm:spPr/>
      <dgm:t>
        <a:bodyPr/>
        <a:lstStyle/>
        <a:p>
          <a:endParaRPr lang="en-ZA"/>
        </a:p>
      </dgm:t>
    </dgm:pt>
    <dgm:pt modelId="{33E91F42-F213-4164-B891-4404545983F1}" type="sibTrans" cxnId="{17EC6713-D2E2-4ADA-967F-3E18CFDC6F01}">
      <dgm:prSet/>
      <dgm:spPr/>
      <dgm:t>
        <a:bodyPr/>
        <a:lstStyle/>
        <a:p>
          <a:endParaRPr lang="en-ZA"/>
        </a:p>
      </dgm:t>
    </dgm:pt>
    <dgm:pt modelId="{CB5CD031-8395-448B-AC4B-0FB10E9EA7D5}">
      <dgm:prSet/>
      <dgm:spPr/>
      <dgm:t>
        <a:bodyPr/>
        <a:lstStyle/>
        <a:p>
          <a:endParaRPr lang="en-US"/>
        </a:p>
      </dgm:t>
    </dgm:pt>
    <dgm:pt modelId="{8CA14CF3-5C1A-4B34-9E32-0959C24D812B}" type="parTrans" cxnId="{996DDBA2-CF28-4270-91EE-6FCC52CDDEBF}">
      <dgm:prSet/>
      <dgm:spPr/>
      <dgm:t>
        <a:bodyPr/>
        <a:lstStyle/>
        <a:p>
          <a:endParaRPr lang="en-ZA"/>
        </a:p>
      </dgm:t>
    </dgm:pt>
    <dgm:pt modelId="{3E5A72DF-5D17-4AA1-8AD6-1744591BD0F6}" type="sibTrans" cxnId="{996DDBA2-CF28-4270-91EE-6FCC52CDDEBF}">
      <dgm:prSet/>
      <dgm:spPr/>
      <dgm:t>
        <a:bodyPr/>
        <a:lstStyle/>
        <a:p>
          <a:endParaRPr lang="en-ZA"/>
        </a:p>
      </dgm:t>
    </dgm:pt>
    <dgm:pt modelId="{F1D076AD-8EC4-4BF1-8262-91784FA12666}">
      <dgm:prSet/>
      <dgm:spPr/>
      <dgm:t>
        <a:bodyPr/>
        <a:lstStyle/>
        <a:p>
          <a:endParaRPr lang="en-US"/>
        </a:p>
      </dgm:t>
    </dgm:pt>
    <dgm:pt modelId="{6A1E863D-11A8-4D77-94B8-789751DDD362}" type="parTrans" cxnId="{6DC5E98F-C81E-44D6-9057-5A5CAFEC32E1}">
      <dgm:prSet/>
      <dgm:spPr/>
      <dgm:t>
        <a:bodyPr/>
        <a:lstStyle/>
        <a:p>
          <a:endParaRPr lang="en-ZA"/>
        </a:p>
      </dgm:t>
    </dgm:pt>
    <dgm:pt modelId="{94FABAEE-4902-44A5-8A54-68918580D0F0}" type="sibTrans" cxnId="{6DC5E98F-C81E-44D6-9057-5A5CAFEC32E1}">
      <dgm:prSet/>
      <dgm:spPr/>
      <dgm:t>
        <a:bodyPr/>
        <a:lstStyle/>
        <a:p>
          <a:endParaRPr lang="en-ZA"/>
        </a:p>
      </dgm:t>
    </dgm:pt>
    <dgm:pt modelId="{0992117B-F7F5-4BC2-BB6F-371A99B0062A}" type="pres">
      <dgm:prSet presAssocID="{D5D1FC05-0982-4BCC-A92E-308372B5E50A}" presName="Name0" presStyleCnt="0">
        <dgm:presLayoutVars>
          <dgm:chMax val="4"/>
          <dgm:resizeHandles val="exact"/>
        </dgm:presLayoutVars>
      </dgm:prSet>
      <dgm:spPr/>
      <dgm:t>
        <a:bodyPr/>
        <a:lstStyle/>
        <a:p>
          <a:endParaRPr lang="en-US"/>
        </a:p>
      </dgm:t>
    </dgm:pt>
    <dgm:pt modelId="{91BE22DC-3CC5-43B1-9513-5C32B8F3FB1C}" type="pres">
      <dgm:prSet presAssocID="{D5D1FC05-0982-4BCC-A92E-308372B5E50A}" presName="ellipse" presStyleLbl="trBgShp" presStyleIdx="0" presStyleCnt="1"/>
      <dgm:spPr/>
      <dgm:t>
        <a:bodyPr/>
        <a:lstStyle/>
        <a:p>
          <a:endParaRPr lang="en-US"/>
        </a:p>
      </dgm:t>
    </dgm:pt>
    <dgm:pt modelId="{B2D8303E-B157-4290-9565-EF86F1A5102D}" type="pres">
      <dgm:prSet presAssocID="{D5D1FC05-0982-4BCC-A92E-308372B5E50A}" presName="arrow1" presStyleLbl="fgShp" presStyleIdx="0" presStyleCnt="1"/>
      <dgm:spPr/>
      <dgm:t>
        <a:bodyPr/>
        <a:lstStyle/>
        <a:p>
          <a:endParaRPr lang="en-US"/>
        </a:p>
      </dgm:t>
    </dgm:pt>
    <dgm:pt modelId="{CFD0ADFF-B1F6-47F0-A6DB-7292C9792E69}" type="pres">
      <dgm:prSet presAssocID="{D5D1FC05-0982-4BCC-A92E-308372B5E50A}" presName="rectangle" presStyleLbl="revTx" presStyleIdx="0" presStyleCnt="1" custScaleX="200000" custScaleY="62385">
        <dgm:presLayoutVars>
          <dgm:bulletEnabled val="1"/>
        </dgm:presLayoutVars>
      </dgm:prSet>
      <dgm:spPr/>
      <dgm:t>
        <a:bodyPr/>
        <a:lstStyle/>
        <a:p>
          <a:endParaRPr lang="en-US"/>
        </a:p>
      </dgm:t>
    </dgm:pt>
    <dgm:pt modelId="{B710CF44-4C3E-46BA-B343-8A04C4BDFBEA}" type="pres">
      <dgm:prSet presAssocID="{21AB36C0-C6B7-4C91-A19A-B4EEFD59D4A2}" presName="item1" presStyleLbl="node1" presStyleIdx="0" presStyleCnt="3" custScaleX="53122" custScaleY="49567" custLinFactNeighborX="1538" custLinFactNeighborY="47788">
        <dgm:presLayoutVars>
          <dgm:bulletEnabled val="1"/>
        </dgm:presLayoutVars>
      </dgm:prSet>
      <dgm:spPr/>
      <dgm:t>
        <a:bodyPr/>
        <a:lstStyle/>
        <a:p>
          <a:endParaRPr lang="en-US"/>
        </a:p>
      </dgm:t>
    </dgm:pt>
    <dgm:pt modelId="{2051C7D1-FE9F-4E27-8076-9643938183F7}" type="pres">
      <dgm:prSet presAssocID="{BEF8DDDE-2B98-4A34-A0B8-A9EF9779F099}" presName="item2" presStyleLbl="node1" presStyleIdx="1" presStyleCnt="3" custScaleX="61101" custScaleY="62870" custLinFactNeighborX="-45587" custLinFactNeighborY="-45459">
        <dgm:presLayoutVars>
          <dgm:bulletEnabled val="1"/>
        </dgm:presLayoutVars>
      </dgm:prSet>
      <dgm:spPr/>
      <dgm:t>
        <a:bodyPr/>
        <a:lstStyle/>
        <a:p>
          <a:endParaRPr lang="en-US"/>
        </a:p>
      </dgm:t>
    </dgm:pt>
    <dgm:pt modelId="{3CDBF5C2-C71D-44D5-9847-E09D77A24FE7}" type="pres">
      <dgm:prSet presAssocID="{A8D3624D-3B4C-4002-A344-0CF26C165AF2}" presName="item3" presStyleLbl="node1" presStyleIdx="2" presStyleCnt="3" custScaleX="86843" custScaleY="80810" custLinFactNeighborX="52765" custLinFactNeighborY="11166">
        <dgm:presLayoutVars>
          <dgm:bulletEnabled val="1"/>
        </dgm:presLayoutVars>
      </dgm:prSet>
      <dgm:spPr/>
      <dgm:t>
        <a:bodyPr/>
        <a:lstStyle/>
        <a:p>
          <a:endParaRPr lang="en-US"/>
        </a:p>
      </dgm:t>
    </dgm:pt>
    <dgm:pt modelId="{2D72CC8F-16C6-4DB9-8FA3-859C74B13106}" type="pres">
      <dgm:prSet presAssocID="{D5D1FC05-0982-4BCC-A92E-308372B5E50A}" presName="funnel" presStyleLbl="trAlignAcc1" presStyleIdx="0" presStyleCnt="1"/>
      <dgm:spPr/>
      <dgm:t>
        <a:bodyPr/>
        <a:lstStyle/>
        <a:p>
          <a:endParaRPr lang="en-US"/>
        </a:p>
      </dgm:t>
    </dgm:pt>
  </dgm:ptLst>
  <dgm:cxnLst>
    <dgm:cxn modelId="{66DA1219-A572-4875-91E1-01D99F86CCB5}" type="presOf" srcId="{21AB36C0-C6B7-4C91-A19A-B4EEFD59D4A2}" destId="{2051C7D1-FE9F-4E27-8076-9643938183F7}" srcOrd="0" destOrd="0" presId="urn:microsoft.com/office/officeart/2005/8/layout/funnel1"/>
    <dgm:cxn modelId="{FA4CF09E-8A30-4577-AF4E-D040DCDA82B5}" type="presOf" srcId="{BEF8DDDE-2B98-4A34-A0B8-A9EF9779F099}" destId="{B710CF44-4C3E-46BA-B343-8A04C4BDFBEA}" srcOrd="0" destOrd="0" presId="urn:microsoft.com/office/officeart/2005/8/layout/funnel1"/>
    <dgm:cxn modelId="{B3216F95-9D53-4B8C-BB42-5E0A7EA350C9}" srcId="{D5D1FC05-0982-4BCC-A92E-308372B5E50A}" destId="{8F06CF07-5908-4CB6-B974-6A075987FF41}" srcOrd="4" destOrd="0" parTransId="{7C267D4B-9DC8-4362-9EAF-D8AE7B14F481}" sibTransId="{5F5B938A-0576-4EA7-97CB-707154191ACF}"/>
    <dgm:cxn modelId="{EE9B381C-E107-4A5E-9397-159821F42A3F}" type="presOf" srcId="{16C150DE-C799-47E2-A316-CB86ABA3E35A}" destId="{3CDBF5C2-C71D-44D5-9847-E09D77A24FE7}" srcOrd="0" destOrd="0" presId="urn:microsoft.com/office/officeart/2005/8/layout/funnel1"/>
    <dgm:cxn modelId="{996DDBA2-CF28-4270-91EE-6FCC52CDDEBF}" srcId="{D5D1FC05-0982-4BCC-A92E-308372B5E50A}" destId="{CB5CD031-8395-448B-AC4B-0FB10E9EA7D5}" srcOrd="6" destOrd="0" parTransId="{8CA14CF3-5C1A-4B34-9E32-0959C24D812B}" sibTransId="{3E5A72DF-5D17-4AA1-8AD6-1744591BD0F6}"/>
    <dgm:cxn modelId="{6BB4B984-8BB8-4514-944D-24FD92D27125}" srcId="{D5D1FC05-0982-4BCC-A92E-308372B5E50A}" destId="{BEF8DDDE-2B98-4A34-A0B8-A9EF9779F099}" srcOrd="2" destOrd="0" parTransId="{C38F50F5-A6AB-46D9-A939-B685DBF97A83}" sibTransId="{7C680DEA-86F1-44A2-831B-7CFF7A8D7CA6}"/>
    <dgm:cxn modelId="{17EC6713-D2E2-4ADA-967F-3E18CFDC6F01}" srcId="{D5D1FC05-0982-4BCC-A92E-308372B5E50A}" destId="{6CCE8FE1-E417-4B5C-842F-CA762501B9CA}" srcOrd="5" destOrd="0" parTransId="{5F835940-AC1F-4EAB-90AC-BB5514829591}" sibTransId="{33E91F42-F213-4164-B891-4404545983F1}"/>
    <dgm:cxn modelId="{3DBF93D1-0A4E-4BD7-9710-1A98F8D30E82}" srcId="{D5D1FC05-0982-4BCC-A92E-308372B5E50A}" destId="{16C150DE-C799-47E2-A316-CB86ABA3E35A}" srcOrd="0" destOrd="0" parTransId="{02FB9F81-F347-463B-85D6-391FE5824078}" sibTransId="{2CA25D25-D7C9-4B10-BF76-8B7DF0D297C7}"/>
    <dgm:cxn modelId="{6DC5E98F-C81E-44D6-9057-5A5CAFEC32E1}" srcId="{D5D1FC05-0982-4BCC-A92E-308372B5E50A}" destId="{F1D076AD-8EC4-4BF1-8262-91784FA12666}" srcOrd="7" destOrd="0" parTransId="{6A1E863D-11A8-4D77-94B8-789751DDD362}" sibTransId="{94FABAEE-4902-44A5-8A54-68918580D0F0}"/>
    <dgm:cxn modelId="{26475123-DC57-4BC0-89DA-AB4E01F49E45}" srcId="{D5D1FC05-0982-4BCC-A92E-308372B5E50A}" destId="{21AB36C0-C6B7-4C91-A19A-B4EEFD59D4A2}" srcOrd="1" destOrd="0" parTransId="{B9CE75EE-0F2C-4846-BA38-12EF47711776}" sibTransId="{DF8FED95-50C9-4A0C-BEAB-A55EAD7798BC}"/>
    <dgm:cxn modelId="{0A161847-14DC-428F-81A9-C4945CB604D6}" type="presOf" srcId="{A8D3624D-3B4C-4002-A344-0CF26C165AF2}" destId="{CFD0ADFF-B1F6-47F0-A6DB-7292C9792E69}" srcOrd="0" destOrd="0" presId="urn:microsoft.com/office/officeart/2005/8/layout/funnel1"/>
    <dgm:cxn modelId="{CB9EE8C6-B240-424B-BD51-745328D12B61}" srcId="{D5D1FC05-0982-4BCC-A92E-308372B5E50A}" destId="{A8D3624D-3B4C-4002-A344-0CF26C165AF2}" srcOrd="3" destOrd="0" parTransId="{634DE5E0-D849-4D1C-9D50-92B676C8C4B7}" sibTransId="{BD9DDA3A-E0F2-4985-A878-9B7888D2D0FE}"/>
    <dgm:cxn modelId="{05B449BB-9A6C-4EDA-BF92-25EA8EA0DB59}" type="presOf" srcId="{D5D1FC05-0982-4BCC-A92E-308372B5E50A}" destId="{0992117B-F7F5-4BC2-BB6F-371A99B0062A}" srcOrd="0" destOrd="0" presId="urn:microsoft.com/office/officeart/2005/8/layout/funnel1"/>
    <dgm:cxn modelId="{3A82EE0B-CD8B-4EEA-B4D7-B0593237FBFF}" type="presParOf" srcId="{0992117B-F7F5-4BC2-BB6F-371A99B0062A}" destId="{91BE22DC-3CC5-43B1-9513-5C32B8F3FB1C}" srcOrd="0" destOrd="0" presId="urn:microsoft.com/office/officeart/2005/8/layout/funnel1"/>
    <dgm:cxn modelId="{9740CAEC-22F5-41D5-81A2-72032D59345F}" type="presParOf" srcId="{0992117B-F7F5-4BC2-BB6F-371A99B0062A}" destId="{B2D8303E-B157-4290-9565-EF86F1A5102D}" srcOrd="1" destOrd="0" presId="urn:microsoft.com/office/officeart/2005/8/layout/funnel1"/>
    <dgm:cxn modelId="{C0E1B53E-C869-40A0-A09D-C269068F6F8F}" type="presParOf" srcId="{0992117B-F7F5-4BC2-BB6F-371A99B0062A}" destId="{CFD0ADFF-B1F6-47F0-A6DB-7292C9792E69}" srcOrd="2" destOrd="0" presId="urn:microsoft.com/office/officeart/2005/8/layout/funnel1"/>
    <dgm:cxn modelId="{E3728906-EDFA-492E-AA28-45602190B040}" type="presParOf" srcId="{0992117B-F7F5-4BC2-BB6F-371A99B0062A}" destId="{B710CF44-4C3E-46BA-B343-8A04C4BDFBEA}" srcOrd="3" destOrd="0" presId="urn:microsoft.com/office/officeart/2005/8/layout/funnel1"/>
    <dgm:cxn modelId="{6D7BB000-200D-4BD4-9B9E-0E1F65DD8EF8}" type="presParOf" srcId="{0992117B-F7F5-4BC2-BB6F-371A99B0062A}" destId="{2051C7D1-FE9F-4E27-8076-9643938183F7}" srcOrd="4" destOrd="0" presId="urn:microsoft.com/office/officeart/2005/8/layout/funnel1"/>
    <dgm:cxn modelId="{170564B5-F70C-4EEA-B708-C1DE254E7551}" type="presParOf" srcId="{0992117B-F7F5-4BC2-BB6F-371A99B0062A}" destId="{3CDBF5C2-C71D-44D5-9847-E09D77A24FE7}" srcOrd="5" destOrd="0" presId="urn:microsoft.com/office/officeart/2005/8/layout/funnel1"/>
    <dgm:cxn modelId="{76BD0AB8-791C-4A54-8436-7688C45EFB20}" type="presParOf" srcId="{0992117B-F7F5-4BC2-BB6F-371A99B0062A}" destId="{2D72CC8F-16C6-4DB9-8FA3-859C74B13106}"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DC3CC6-49FE-0942-9C16-BA2E87104EE1}" type="doc">
      <dgm:prSet loTypeId="urn:microsoft.com/office/officeart/2005/8/layout/hChevron3" loCatId="process" qsTypeId="urn:microsoft.com/office/officeart/2005/8/quickstyle/simple1" qsCatId="simple" csTypeId="urn:microsoft.com/office/officeart/2005/8/colors/accent0_3" csCatId="mainScheme" phldr="1"/>
      <dgm:spPr/>
    </dgm:pt>
    <dgm:pt modelId="{06478839-1400-BE41-B912-80DB8C0E7FAD}">
      <dgm:prSet phldrT="[Text]"/>
      <dgm:spPr/>
      <dgm:t>
        <a:bodyPr/>
        <a:lstStyle/>
        <a:p>
          <a:r>
            <a:rPr lang="en-US" b="1"/>
            <a:t>Prototype</a:t>
          </a:r>
        </a:p>
        <a:p>
          <a:r>
            <a:rPr lang="en-US"/>
            <a:t>[Design solution to meet initial requirements]</a:t>
          </a:r>
        </a:p>
      </dgm:t>
    </dgm:pt>
    <dgm:pt modelId="{BD5CC2FD-659B-AD47-8876-300B3472EBAD}" type="parTrans" cxnId="{630A91E9-D6FC-2C4E-9765-090FEF28E3EE}">
      <dgm:prSet/>
      <dgm:spPr/>
      <dgm:t>
        <a:bodyPr/>
        <a:lstStyle/>
        <a:p>
          <a:endParaRPr lang="en-US"/>
        </a:p>
      </dgm:t>
    </dgm:pt>
    <dgm:pt modelId="{3D71BD50-DD69-5341-A59F-A86821E7B1B2}" type="sibTrans" cxnId="{630A91E9-D6FC-2C4E-9765-090FEF28E3EE}">
      <dgm:prSet/>
      <dgm:spPr/>
      <dgm:t>
        <a:bodyPr/>
        <a:lstStyle/>
        <a:p>
          <a:endParaRPr lang="en-US"/>
        </a:p>
      </dgm:t>
    </dgm:pt>
    <dgm:pt modelId="{48A2AEE8-6C30-B249-A4DD-35083E6AEE90}">
      <dgm:prSet phldrT="[Text]"/>
      <dgm:spPr/>
      <dgm:t>
        <a:bodyPr/>
        <a:lstStyle/>
        <a:p>
          <a:r>
            <a:rPr lang="en-US" b="1"/>
            <a:t>Test</a:t>
          </a:r>
        </a:p>
        <a:p>
          <a:r>
            <a:rPr lang="en-US"/>
            <a:t>[Send</a:t>
          </a:r>
          <a:r>
            <a:rPr lang="en-US" baseline="0"/>
            <a:t> </a:t>
          </a:r>
          <a:r>
            <a:rPr lang="en-US" baseline="0" err="1"/>
            <a:t>UXPin</a:t>
          </a:r>
          <a:r>
            <a:rPr lang="en-US" baseline="0"/>
            <a:t> link for review</a:t>
          </a:r>
          <a:r>
            <a:rPr lang="en-US"/>
            <a:t>]</a:t>
          </a:r>
        </a:p>
      </dgm:t>
    </dgm:pt>
    <dgm:pt modelId="{4970756B-941A-E944-ADF2-492C0EE5C2CA}" type="parTrans" cxnId="{D63975FD-1A7E-2041-8FAC-2970C38552B8}">
      <dgm:prSet/>
      <dgm:spPr/>
      <dgm:t>
        <a:bodyPr/>
        <a:lstStyle/>
        <a:p>
          <a:endParaRPr lang="en-US"/>
        </a:p>
      </dgm:t>
    </dgm:pt>
    <dgm:pt modelId="{902206E6-819C-9348-9928-DBE6E5FC4455}" type="sibTrans" cxnId="{D63975FD-1A7E-2041-8FAC-2970C38552B8}">
      <dgm:prSet/>
      <dgm:spPr/>
      <dgm:t>
        <a:bodyPr/>
        <a:lstStyle/>
        <a:p>
          <a:endParaRPr lang="en-US"/>
        </a:p>
      </dgm:t>
    </dgm:pt>
    <dgm:pt modelId="{2D05CED8-5C29-9D4D-8688-559EE15F3FBA}">
      <dgm:prSet phldrT="[Text]"/>
      <dgm:spPr/>
      <dgm:t>
        <a:bodyPr/>
        <a:lstStyle/>
        <a:p>
          <a:r>
            <a:rPr lang="en-US" b="1"/>
            <a:t>Prototype</a:t>
          </a:r>
        </a:p>
        <a:p>
          <a:r>
            <a:rPr lang="en-US"/>
            <a:t>[Resolve</a:t>
          </a:r>
          <a:r>
            <a:rPr lang="en-US" baseline="0"/>
            <a:t> bugs &amp; issues</a:t>
          </a:r>
          <a:r>
            <a:rPr lang="en-US"/>
            <a:t>]</a:t>
          </a:r>
        </a:p>
      </dgm:t>
    </dgm:pt>
    <dgm:pt modelId="{A5E49637-3903-B94A-9983-1BF3435953A0}" type="parTrans" cxnId="{FE3B9163-0D0F-524A-98D7-EAE8516C3214}">
      <dgm:prSet/>
      <dgm:spPr/>
      <dgm:t>
        <a:bodyPr/>
        <a:lstStyle/>
        <a:p>
          <a:endParaRPr lang="en-US"/>
        </a:p>
      </dgm:t>
    </dgm:pt>
    <dgm:pt modelId="{4A0EAFE1-7BA1-FE4D-8832-73A66F36D5CB}" type="sibTrans" cxnId="{FE3B9163-0D0F-524A-98D7-EAE8516C3214}">
      <dgm:prSet/>
      <dgm:spPr/>
      <dgm:t>
        <a:bodyPr/>
        <a:lstStyle/>
        <a:p>
          <a:endParaRPr lang="en-US"/>
        </a:p>
      </dgm:t>
    </dgm:pt>
    <dgm:pt modelId="{BFDB1DD9-8B81-459A-AECE-A14017DCBCDF}" type="pres">
      <dgm:prSet presAssocID="{BFDC3CC6-49FE-0942-9C16-BA2E87104EE1}" presName="Name0" presStyleCnt="0">
        <dgm:presLayoutVars>
          <dgm:dir/>
          <dgm:resizeHandles val="exact"/>
        </dgm:presLayoutVars>
      </dgm:prSet>
      <dgm:spPr/>
    </dgm:pt>
    <dgm:pt modelId="{D21E98EA-36DF-4224-8809-83AF491243B9}" type="pres">
      <dgm:prSet presAssocID="{06478839-1400-BE41-B912-80DB8C0E7FAD}" presName="parTxOnly" presStyleLbl="node1" presStyleIdx="0" presStyleCnt="3">
        <dgm:presLayoutVars>
          <dgm:bulletEnabled val="1"/>
        </dgm:presLayoutVars>
      </dgm:prSet>
      <dgm:spPr/>
      <dgm:t>
        <a:bodyPr/>
        <a:lstStyle/>
        <a:p>
          <a:endParaRPr lang="en-US"/>
        </a:p>
      </dgm:t>
    </dgm:pt>
    <dgm:pt modelId="{3244F5D9-B314-49F7-9E6F-6C84422819FC}" type="pres">
      <dgm:prSet presAssocID="{3D71BD50-DD69-5341-A59F-A86821E7B1B2}" presName="parSpace" presStyleCnt="0"/>
      <dgm:spPr/>
    </dgm:pt>
    <dgm:pt modelId="{27442EC5-3758-4887-B3A7-0500BD88BA18}" type="pres">
      <dgm:prSet presAssocID="{48A2AEE8-6C30-B249-A4DD-35083E6AEE90}" presName="parTxOnly" presStyleLbl="node1" presStyleIdx="1" presStyleCnt="3">
        <dgm:presLayoutVars>
          <dgm:bulletEnabled val="1"/>
        </dgm:presLayoutVars>
      </dgm:prSet>
      <dgm:spPr/>
      <dgm:t>
        <a:bodyPr/>
        <a:lstStyle/>
        <a:p>
          <a:endParaRPr lang="en-US"/>
        </a:p>
      </dgm:t>
    </dgm:pt>
    <dgm:pt modelId="{AB70F107-5817-41B1-ACF6-AD7B987EAF60}" type="pres">
      <dgm:prSet presAssocID="{902206E6-819C-9348-9928-DBE6E5FC4455}" presName="parSpace" presStyleCnt="0"/>
      <dgm:spPr/>
    </dgm:pt>
    <dgm:pt modelId="{6DF48013-8EDD-485E-A53C-1992ACFEAEC8}" type="pres">
      <dgm:prSet presAssocID="{2D05CED8-5C29-9D4D-8688-559EE15F3FBA}" presName="parTxOnly" presStyleLbl="node1" presStyleIdx="2" presStyleCnt="3">
        <dgm:presLayoutVars>
          <dgm:bulletEnabled val="1"/>
        </dgm:presLayoutVars>
      </dgm:prSet>
      <dgm:spPr/>
      <dgm:t>
        <a:bodyPr/>
        <a:lstStyle/>
        <a:p>
          <a:endParaRPr lang="en-US"/>
        </a:p>
      </dgm:t>
    </dgm:pt>
  </dgm:ptLst>
  <dgm:cxnLst>
    <dgm:cxn modelId="{D6896C7A-C73D-4D50-AA81-769FA036708F}" type="presOf" srcId="{2D05CED8-5C29-9D4D-8688-559EE15F3FBA}" destId="{6DF48013-8EDD-485E-A53C-1992ACFEAEC8}" srcOrd="0" destOrd="0" presId="urn:microsoft.com/office/officeart/2005/8/layout/hChevron3"/>
    <dgm:cxn modelId="{D63975FD-1A7E-2041-8FAC-2970C38552B8}" srcId="{BFDC3CC6-49FE-0942-9C16-BA2E87104EE1}" destId="{48A2AEE8-6C30-B249-A4DD-35083E6AEE90}" srcOrd="1" destOrd="0" parTransId="{4970756B-941A-E944-ADF2-492C0EE5C2CA}" sibTransId="{902206E6-819C-9348-9928-DBE6E5FC4455}"/>
    <dgm:cxn modelId="{BBC22735-D22B-452B-AF93-13818C157123}" type="presOf" srcId="{BFDC3CC6-49FE-0942-9C16-BA2E87104EE1}" destId="{BFDB1DD9-8B81-459A-AECE-A14017DCBCDF}" srcOrd="0" destOrd="0" presId="urn:microsoft.com/office/officeart/2005/8/layout/hChevron3"/>
    <dgm:cxn modelId="{FE3B9163-0D0F-524A-98D7-EAE8516C3214}" srcId="{BFDC3CC6-49FE-0942-9C16-BA2E87104EE1}" destId="{2D05CED8-5C29-9D4D-8688-559EE15F3FBA}" srcOrd="2" destOrd="0" parTransId="{A5E49637-3903-B94A-9983-1BF3435953A0}" sibTransId="{4A0EAFE1-7BA1-FE4D-8832-73A66F36D5CB}"/>
    <dgm:cxn modelId="{03C88EA2-71BB-49FB-801B-8F15A99EFD5C}" type="presOf" srcId="{48A2AEE8-6C30-B249-A4DD-35083E6AEE90}" destId="{27442EC5-3758-4887-B3A7-0500BD88BA18}" srcOrd="0" destOrd="0" presId="urn:microsoft.com/office/officeart/2005/8/layout/hChevron3"/>
    <dgm:cxn modelId="{0CED9176-CAFC-4753-945B-06BA7ADE8409}" type="presOf" srcId="{06478839-1400-BE41-B912-80DB8C0E7FAD}" destId="{D21E98EA-36DF-4224-8809-83AF491243B9}" srcOrd="0" destOrd="0" presId="urn:microsoft.com/office/officeart/2005/8/layout/hChevron3"/>
    <dgm:cxn modelId="{630A91E9-D6FC-2C4E-9765-090FEF28E3EE}" srcId="{BFDC3CC6-49FE-0942-9C16-BA2E87104EE1}" destId="{06478839-1400-BE41-B912-80DB8C0E7FAD}" srcOrd="0" destOrd="0" parTransId="{BD5CC2FD-659B-AD47-8876-300B3472EBAD}" sibTransId="{3D71BD50-DD69-5341-A59F-A86821E7B1B2}"/>
    <dgm:cxn modelId="{13ACB4FE-96CB-406F-B4A6-08D9725FD6FA}" type="presParOf" srcId="{BFDB1DD9-8B81-459A-AECE-A14017DCBCDF}" destId="{D21E98EA-36DF-4224-8809-83AF491243B9}" srcOrd="0" destOrd="0" presId="urn:microsoft.com/office/officeart/2005/8/layout/hChevron3"/>
    <dgm:cxn modelId="{6982C1D9-3124-49A6-91BD-4A97738BBD7B}" type="presParOf" srcId="{BFDB1DD9-8B81-459A-AECE-A14017DCBCDF}" destId="{3244F5D9-B314-49F7-9E6F-6C84422819FC}" srcOrd="1" destOrd="0" presId="urn:microsoft.com/office/officeart/2005/8/layout/hChevron3"/>
    <dgm:cxn modelId="{CFA703CF-F603-4EEA-A3DC-777AEBE51D4A}" type="presParOf" srcId="{BFDB1DD9-8B81-459A-AECE-A14017DCBCDF}" destId="{27442EC5-3758-4887-B3A7-0500BD88BA18}" srcOrd="2" destOrd="0" presId="urn:microsoft.com/office/officeart/2005/8/layout/hChevron3"/>
    <dgm:cxn modelId="{B4F5030D-3B9E-4CD7-9C66-7849A3F2AAE6}" type="presParOf" srcId="{BFDB1DD9-8B81-459A-AECE-A14017DCBCDF}" destId="{AB70F107-5817-41B1-ACF6-AD7B987EAF60}" srcOrd="3" destOrd="0" presId="urn:microsoft.com/office/officeart/2005/8/layout/hChevron3"/>
    <dgm:cxn modelId="{55AD3421-1C3A-4776-8854-6850EC107177}" type="presParOf" srcId="{BFDB1DD9-8B81-459A-AECE-A14017DCBCDF}" destId="{6DF48013-8EDD-485E-A53C-1992ACFEAEC8}"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E22DC-3CC5-43B1-9513-5C32B8F3FB1C}">
      <dsp:nvSpPr>
        <dsp:cNvPr id="0" name=""/>
        <dsp:cNvSpPr/>
      </dsp:nvSpPr>
      <dsp:spPr>
        <a:xfrm>
          <a:off x="1872826" y="315675"/>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8303E-B157-4290-9565-EF86F1A5102D}">
      <dsp:nvSpPr>
        <dsp:cNvPr id="0" name=""/>
        <dsp:cNvSpPr/>
      </dsp:nvSpPr>
      <dsp:spPr>
        <a:xfrm>
          <a:off x="3640666" y="4030849"/>
          <a:ext cx="846666" cy="541866"/>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D0ADFF-B1F6-47F0-A6DB-7292C9792E69}">
      <dsp:nvSpPr>
        <dsp:cNvPr id="0" name=""/>
        <dsp:cNvSpPr/>
      </dsp:nvSpPr>
      <dsp:spPr>
        <a:xfrm>
          <a:off x="0" y="4655426"/>
          <a:ext cx="8128000" cy="633831"/>
        </a:xfrm>
        <a:prstGeom prst="rect">
          <a:avLst/>
        </a:prstGeom>
        <a:solidFill>
          <a:srgbClr val="FFDCD9"/>
        </a:solid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latin typeface="Calibri Light"/>
              <a:cs typeface="Calibri Light"/>
            </a:rPr>
            <a:t>Actionable items after Idea Brainstorm:      </a:t>
          </a:r>
        </a:p>
        <a:p>
          <a:pPr lvl="0" algn="ctr" defTabSz="711200">
            <a:lnSpc>
              <a:spcPct val="90000"/>
            </a:lnSpc>
            <a:spcBef>
              <a:spcPct val="0"/>
            </a:spcBef>
            <a:spcAft>
              <a:spcPct val="35000"/>
            </a:spcAft>
          </a:pPr>
          <a:r>
            <a:rPr lang="en-US" sz="1300" b="1" kern="1200" dirty="0" smtClean="0">
              <a:latin typeface="Calibri Light"/>
              <a:cs typeface="Calibri Light"/>
            </a:rPr>
            <a:t>Customized Web App    -  &gt;     “CONFIRMATION” of activities     - &gt;    seamless integration    -  &gt;  timesheet concept</a:t>
          </a:r>
        </a:p>
      </dsp:txBody>
      <dsp:txXfrm>
        <a:off x="0" y="4655426"/>
        <a:ext cx="8128000" cy="633831"/>
      </dsp:txXfrm>
    </dsp:sp>
    <dsp:sp modelId="{B710CF44-4C3E-46BA-B343-8A04C4BDFBEA}">
      <dsp:nvSpPr>
        <dsp:cNvPr id="0" name=""/>
        <dsp:cNvSpPr/>
      </dsp:nvSpPr>
      <dsp:spPr>
        <a:xfrm>
          <a:off x="3841822" y="3062669"/>
          <a:ext cx="809579" cy="7554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ZA" sz="1200" kern="1200" dirty="0">
              <a:latin typeface="Calibri Light"/>
              <a:cs typeface="Calibri Light"/>
            </a:rPr>
            <a:t>Camera – face tracker</a:t>
          </a:r>
          <a:endParaRPr lang="en-US" sz="1200" b="1" kern="1200" dirty="0">
            <a:latin typeface="Calibri Light"/>
            <a:cs typeface="Calibri Light"/>
          </a:endParaRPr>
        </a:p>
      </dsp:txBody>
      <dsp:txXfrm>
        <a:off x="3960382" y="3173295"/>
        <a:ext cx="572459" cy="534149"/>
      </dsp:txXfrm>
    </dsp:sp>
    <dsp:sp modelId="{2051C7D1-FE9F-4E27-8076-9643938183F7}">
      <dsp:nvSpPr>
        <dsp:cNvPr id="0" name=""/>
        <dsp:cNvSpPr/>
      </dsp:nvSpPr>
      <dsp:spPr>
        <a:xfrm>
          <a:off x="1972331" y="396877"/>
          <a:ext cx="931179" cy="958138"/>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ZA" sz="1000" kern="1200" dirty="0">
              <a:latin typeface="Calibri Light"/>
              <a:cs typeface="Calibri Light"/>
            </a:rPr>
            <a:t>Voice controlled time tracker</a:t>
          </a:r>
          <a:endParaRPr lang="en-US" sz="1000" b="1" kern="1200" dirty="0">
            <a:latin typeface="Calibri Light"/>
            <a:cs typeface="Calibri Light"/>
          </a:endParaRPr>
        </a:p>
      </dsp:txBody>
      <dsp:txXfrm>
        <a:off x="2108699" y="537193"/>
        <a:ext cx="658443" cy="677506"/>
      </dsp:txXfrm>
    </dsp:sp>
    <dsp:sp modelId="{3CDBF5C2-C71D-44D5-9847-E09D77A24FE7}">
      <dsp:nvSpPr>
        <dsp:cNvPr id="0" name=""/>
        <dsp:cNvSpPr/>
      </dsp:nvSpPr>
      <dsp:spPr>
        <a:xfrm>
          <a:off x="4832928" y="754670"/>
          <a:ext cx="1323487" cy="1231544"/>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buChar char="•"/>
          </a:pPr>
          <a:r>
            <a:rPr lang="en-ZA" sz="900" kern="1200">
              <a:latin typeface="Calibri Light"/>
              <a:cs typeface="Calibri Light"/>
            </a:rPr>
            <a:t>Existing Tools (</a:t>
          </a:r>
          <a:r>
            <a:rPr lang="en-ZA" sz="900" kern="1200" err="1">
              <a:latin typeface="Calibri Light"/>
              <a:cs typeface="Calibri Light"/>
            </a:rPr>
            <a:t>RescueTime</a:t>
          </a:r>
          <a:r>
            <a:rPr lang="en-ZA" sz="900" kern="1200">
              <a:latin typeface="Calibri Light"/>
              <a:cs typeface="Calibri Light"/>
            </a:rPr>
            <a:t>, </a:t>
          </a:r>
          <a:r>
            <a:rPr lang="en-ZA" sz="900" kern="1200" err="1">
              <a:latin typeface="Calibri Light"/>
              <a:cs typeface="Calibri Light"/>
            </a:rPr>
            <a:t>Tutos</a:t>
          </a:r>
          <a:r>
            <a:rPr lang="en-ZA" sz="900" kern="1200">
              <a:latin typeface="Calibri Light"/>
              <a:cs typeface="Calibri Light"/>
            </a:rPr>
            <a:t>, </a:t>
          </a:r>
          <a:r>
            <a:rPr lang="en-ZA" sz="900" kern="1200" err="1">
              <a:latin typeface="Calibri Light"/>
              <a:cs typeface="Calibri Light"/>
            </a:rPr>
            <a:t>Jiggl</a:t>
          </a:r>
          <a:r>
            <a:rPr lang="en-ZA" sz="900" kern="1200">
              <a:latin typeface="Calibri Light"/>
              <a:cs typeface="Calibri Light"/>
            </a:rPr>
            <a:t>, etc.)</a:t>
          </a:r>
          <a:endParaRPr lang="en-ZA" sz="900" kern="1200"/>
        </a:p>
      </dsp:txBody>
      <dsp:txXfrm>
        <a:off x="5026748" y="935025"/>
        <a:ext cx="935847" cy="870834"/>
      </dsp:txXfrm>
    </dsp:sp>
    <dsp:sp modelId="{2D72CC8F-16C6-4DB9-8FA3-859C74B13106}">
      <dsp:nvSpPr>
        <dsp:cNvPr id="0" name=""/>
        <dsp:cNvSpPr/>
      </dsp:nvSpPr>
      <dsp:spPr>
        <a:xfrm>
          <a:off x="1693333" y="129408"/>
          <a:ext cx="4741333" cy="3793066"/>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E98EA-36DF-4224-8809-83AF491243B9}">
      <dsp:nvSpPr>
        <dsp:cNvPr id="0" name=""/>
        <dsp:cNvSpPr/>
      </dsp:nvSpPr>
      <dsp:spPr>
        <a:xfrm>
          <a:off x="2118" y="0"/>
          <a:ext cx="1852573" cy="604391"/>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b="1" kern="1200"/>
            <a:t>Prototype</a:t>
          </a:r>
        </a:p>
        <a:p>
          <a:pPr lvl="0" algn="ctr" defTabSz="488950">
            <a:lnSpc>
              <a:spcPct val="90000"/>
            </a:lnSpc>
            <a:spcBef>
              <a:spcPct val="0"/>
            </a:spcBef>
            <a:spcAft>
              <a:spcPct val="35000"/>
            </a:spcAft>
          </a:pPr>
          <a:r>
            <a:rPr lang="en-US" sz="1100" kern="1200"/>
            <a:t>[Design solution to meet initial requirements]</a:t>
          </a:r>
        </a:p>
      </dsp:txBody>
      <dsp:txXfrm>
        <a:off x="2118" y="0"/>
        <a:ext cx="1701475" cy="604391"/>
      </dsp:txXfrm>
    </dsp:sp>
    <dsp:sp modelId="{27442EC5-3758-4887-B3A7-0500BD88BA18}">
      <dsp:nvSpPr>
        <dsp:cNvPr id="0" name=""/>
        <dsp:cNvSpPr/>
      </dsp:nvSpPr>
      <dsp:spPr>
        <a:xfrm>
          <a:off x="1484176" y="0"/>
          <a:ext cx="1852573" cy="604391"/>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b="1" kern="1200"/>
            <a:t>Test</a:t>
          </a:r>
        </a:p>
        <a:p>
          <a:pPr lvl="0" algn="ctr" defTabSz="488950">
            <a:lnSpc>
              <a:spcPct val="90000"/>
            </a:lnSpc>
            <a:spcBef>
              <a:spcPct val="0"/>
            </a:spcBef>
            <a:spcAft>
              <a:spcPct val="35000"/>
            </a:spcAft>
          </a:pPr>
          <a:r>
            <a:rPr lang="en-US" sz="1100" kern="1200"/>
            <a:t>[Send</a:t>
          </a:r>
          <a:r>
            <a:rPr lang="en-US" sz="1100" kern="1200" baseline="0"/>
            <a:t> </a:t>
          </a:r>
          <a:r>
            <a:rPr lang="en-US" sz="1100" kern="1200" baseline="0" err="1"/>
            <a:t>UXPin</a:t>
          </a:r>
          <a:r>
            <a:rPr lang="en-US" sz="1100" kern="1200" baseline="0"/>
            <a:t> link for review</a:t>
          </a:r>
          <a:r>
            <a:rPr lang="en-US" sz="1100" kern="1200"/>
            <a:t>]</a:t>
          </a:r>
        </a:p>
      </dsp:txBody>
      <dsp:txXfrm>
        <a:off x="1786372" y="0"/>
        <a:ext cx="1248182" cy="604391"/>
      </dsp:txXfrm>
    </dsp:sp>
    <dsp:sp modelId="{6DF48013-8EDD-485E-A53C-1992ACFEAEC8}">
      <dsp:nvSpPr>
        <dsp:cNvPr id="0" name=""/>
        <dsp:cNvSpPr/>
      </dsp:nvSpPr>
      <dsp:spPr>
        <a:xfrm>
          <a:off x="2966235" y="0"/>
          <a:ext cx="1852573" cy="604391"/>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b="1" kern="1200"/>
            <a:t>Prototype</a:t>
          </a:r>
        </a:p>
        <a:p>
          <a:pPr lvl="0" algn="ctr" defTabSz="488950">
            <a:lnSpc>
              <a:spcPct val="90000"/>
            </a:lnSpc>
            <a:spcBef>
              <a:spcPct val="0"/>
            </a:spcBef>
            <a:spcAft>
              <a:spcPct val="35000"/>
            </a:spcAft>
          </a:pPr>
          <a:r>
            <a:rPr lang="en-US" sz="1100" kern="1200"/>
            <a:t>[Resolve</a:t>
          </a:r>
          <a:r>
            <a:rPr lang="en-US" sz="1100" kern="1200" baseline="0"/>
            <a:t> bugs &amp; issues</a:t>
          </a:r>
          <a:r>
            <a:rPr lang="en-US" sz="1100" kern="1200"/>
            <a:t>]</a:t>
          </a:r>
        </a:p>
      </dsp:txBody>
      <dsp:txXfrm>
        <a:off x="3268431" y="0"/>
        <a:ext cx="1248182" cy="604391"/>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BB917-CB53-4BC4-A3A4-6A53585CBEAB}" type="datetimeFigureOut">
              <a:rPr lang="en-ZA" smtClean="0"/>
              <a:t>2018/08/23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90F07C-4B3D-4895-A656-D76E5BA136A9}" type="slidenum">
              <a:rPr lang="en-ZA" smtClean="0"/>
              <a:t>‹#›</a:t>
            </a:fld>
            <a:endParaRPr lang="en-ZA"/>
          </a:p>
        </p:txBody>
      </p:sp>
    </p:spTree>
    <p:extLst>
      <p:ext uri="{BB962C8B-B14F-4D97-AF65-F5344CB8AC3E}">
        <p14:creationId xmlns:p14="http://schemas.microsoft.com/office/powerpoint/2010/main" val="403591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0D90F07C-4B3D-4895-A656-D76E5BA136A9}" type="slidenum">
              <a:rPr lang="en-ZA" smtClean="0"/>
              <a:t>5</a:t>
            </a:fld>
            <a:endParaRPr lang="en-ZA"/>
          </a:p>
        </p:txBody>
      </p:sp>
    </p:spTree>
    <p:extLst>
      <p:ext uri="{BB962C8B-B14F-4D97-AF65-F5344CB8AC3E}">
        <p14:creationId xmlns:p14="http://schemas.microsoft.com/office/powerpoint/2010/main" val="3739525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EAD0E914-5C53-454F-BF7B-40CBA4AD4BB5}" type="datetimeFigureOut">
              <a:rPr lang="en-ZA" smtClean="0"/>
              <a:t>2018/08/23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1381849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EAD0E914-5C53-454F-BF7B-40CBA4AD4BB5}" type="datetimeFigureOut">
              <a:rPr lang="en-ZA" smtClean="0"/>
              <a:t>2018/08/23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418466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EAD0E914-5C53-454F-BF7B-40CBA4AD4BB5}" type="datetimeFigureOut">
              <a:rPr lang="en-ZA" smtClean="0"/>
              <a:t>2018/08/23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31894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EAD0E914-5C53-454F-BF7B-40CBA4AD4BB5}" type="datetimeFigureOut">
              <a:rPr lang="en-ZA" smtClean="0"/>
              <a:t>2018/08/23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224683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D0E914-5C53-454F-BF7B-40CBA4AD4BB5}" type="datetimeFigureOut">
              <a:rPr lang="en-ZA" smtClean="0"/>
              <a:t>2018/08/23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880695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EAD0E914-5C53-454F-BF7B-40CBA4AD4BB5}" type="datetimeFigureOut">
              <a:rPr lang="en-ZA" smtClean="0"/>
              <a:t>2018/08/23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295688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EAD0E914-5C53-454F-BF7B-40CBA4AD4BB5}" type="datetimeFigureOut">
              <a:rPr lang="en-ZA" smtClean="0"/>
              <a:t>2018/08/23</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11091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EAD0E914-5C53-454F-BF7B-40CBA4AD4BB5}" type="datetimeFigureOut">
              <a:rPr lang="en-ZA" smtClean="0"/>
              <a:t>2018/08/23</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218364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0E914-5C53-454F-BF7B-40CBA4AD4BB5}" type="datetimeFigureOut">
              <a:rPr lang="en-ZA" smtClean="0"/>
              <a:t>2018/08/23</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177993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D0E914-5C53-454F-BF7B-40CBA4AD4BB5}" type="datetimeFigureOut">
              <a:rPr lang="en-ZA" smtClean="0"/>
              <a:t>2018/08/23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337179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D0E914-5C53-454F-BF7B-40CBA4AD4BB5}" type="datetimeFigureOut">
              <a:rPr lang="en-ZA" smtClean="0"/>
              <a:t>2018/08/23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1295601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0E914-5C53-454F-BF7B-40CBA4AD4BB5}" type="datetimeFigureOut">
              <a:rPr lang="en-ZA" smtClean="0"/>
              <a:t>2018/08/23</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1DF2B-755B-49FA-A2BD-F42BE6463AA0}" type="slidenum">
              <a:rPr lang="en-ZA" smtClean="0"/>
              <a:t>‹#›</a:t>
            </a:fld>
            <a:endParaRPr lang="en-ZA"/>
          </a:p>
        </p:txBody>
      </p:sp>
    </p:spTree>
    <p:extLst>
      <p:ext uri="{BB962C8B-B14F-4D97-AF65-F5344CB8AC3E}">
        <p14:creationId xmlns:p14="http://schemas.microsoft.com/office/powerpoint/2010/main" val="1028720161"/>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tiff"/><Relationship Id="rId7" Type="http://schemas.openxmlformats.org/officeDocument/2006/relationships/diagramQuickStyle" Target="../diagrams/quickStyle2.xml"/><Relationship Id="rId12"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3.png"/><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14.tiff"/><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50969" y="5057434"/>
            <a:ext cx="4904172" cy="1084912"/>
          </a:xfrm>
          <a:prstGeom prst="rect">
            <a:avLst/>
          </a:prstGeom>
          <a:noFill/>
        </p:spPr>
        <p:txBody>
          <a:bodyPr wrap="square" rtlCol="0" anchor="t">
            <a:spAutoFit/>
          </a:bodyPr>
          <a:lstStyle/>
          <a:p>
            <a:pPr algn="r"/>
            <a:r>
              <a:rPr lang="en-ZA" sz="3200" dirty="0">
                <a:solidFill>
                  <a:schemeClr val="tx1">
                    <a:lumMod val="75000"/>
                    <a:lumOff val="25000"/>
                  </a:schemeClr>
                </a:solidFill>
                <a:latin typeface="Franklin Gothic Medium"/>
              </a:rPr>
              <a:t>I &amp; I </a:t>
            </a:r>
            <a:r>
              <a:rPr lang="en-ZA" sz="3200" dirty="0" smtClean="0">
                <a:solidFill>
                  <a:schemeClr val="tx1">
                    <a:lumMod val="75000"/>
                    <a:lumOff val="25000"/>
                  </a:schemeClr>
                </a:solidFill>
                <a:latin typeface="Franklin Gothic Medium"/>
              </a:rPr>
              <a:t>Manager </a:t>
            </a:r>
            <a:r>
              <a:rPr lang="en-ZA" sz="3200" dirty="0">
                <a:solidFill>
                  <a:schemeClr val="tx1">
                    <a:lumMod val="75000"/>
                    <a:lumOff val="25000"/>
                  </a:schemeClr>
                </a:solidFill>
                <a:latin typeface="Franklin Gothic Medium"/>
              </a:rPr>
              <a:t>Presentation</a:t>
            </a:r>
          </a:p>
          <a:p>
            <a:pPr algn="r"/>
            <a:r>
              <a:rPr lang="en-ZA" sz="1100" dirty="0">
                <a:solidFill>
                  <a:srgbClr val="AEABAB"/>
                </a:solidFill>
                <a:latin typeface="Century Gothic"/>
                <a:ea typeface="MS Gothic"/>
              </a:rPr>
              <a:t>Time Tracking System for Transnet Engineering </a:t>
            </a:r>
            <a:r>
              <a:rPr lang="en-ZA" sz="1100" dirty="0" smtClean="0">
                <a:solidFill>
                  <a:srgbClr val="AEABAB"/>
                </a:solidFill>
                <a:latin typeface="Century Gothic"/>
                <a:ea typeface="MS Gothic"/>
              </a:rPr>
              <a:t>R&amp;D</a:t>
            </a:r>
          </a:p>
          <a:p>
            <a:pPr algn="r"/>
            <a:r>
              <a:rPr lang="en-ZA" sz="1100" i="1" dirty="0" smtClean="0">
                <a:solidFill>
                  <a:srgbClr val="AEABAB"/>
                </a:solidFill>
                <a:latin typeface="Century Gothic"/>
                <a:ea typeface="MS Gothic"/>
              </a:rPr>
              <a:t>Jed, Imraan, Susan, Wing, Thapelo S</a:t>
            </a:r>
            <a:endParaRPr lang="en-ZA" sz="1100" i="1" dirty="0">
              <a:solidFill>
                <a:srgbClr val="AEABAB"/>
              </a:solidFill>
              <a:latin typeface="Century Gothic"/>
              <a:ea typeface="MS Gothic"/>
            </a:endParaRPr>
          </a:p>
          <a:p>
            <a:pPr algn="r"/>
            <a:r>
              <a:rPr lang="en-US" sz="1050" dirty="0">
                <a:solidFill>
                  <a:srgbClr val="C00000"/>
                </a:solidFill>
                <a:latin typeface="Franklin Gothic Demi Cond" panose="020B0706030402020204" pitchFamily="34" charset="0"/>
              </a:rPr>
              <a:t>August 2018</a:t>
            </a:r>
            <a:endParaRPr lang="en-ZA" sz="1050" dirty="0">
              <a:solidFill>
                <a:srgbClr val="C00000"/>
              </a:solidFill>
              <a:latin typeface="Franklin Gothic Demi Cond" panose="020B0706030402020204" pitchFamily="34" charset="0"/>
            </a:endParaRPr>
          </a:p>
        </p:txBody>
      </p:sp>
      <p:pic>
        <p:nvPicPr>
          <p:cNvPr id="4" name="Picture 4" descr="A screen shot of a computer&#10;&#10;Description generated with very high confidence">
            <a:extLst>
              <a:ext uri="{FF2B5EF4-FFF2-40B4-BE49-F238E27FC236}">
                <a16:creationId xmlns:a16="http://schemas.microsoft.com/office/drawing/2014/main" id="{1B9525BA-5CDE-4C79-8B23-5059EBB658E0}"/>
              </a:ext>
            </a:extLst>
          </p:cNvPr>
          <p:cNvPicPr>
            <a:picLocks noChangeAspect="1"/>
          </p:cNvPicPr>
          <p:nvPr/>
        </p:nvPicPr>
        <p:blipFill>
          <a:blip r:embed="rId2"/>
          <a:stretch>
            <a:fillRect/>
          </a:stretch>
        </p:blipFill>
        <p:spPr>
          <a:xfrm>
            <a:off x="2236381" y="1392675"/>
            <a:ext cx="5107353" cy="3097943"/>
          </a:xfrm>
          <a:prstGeom prst="rect">
            <a:avLst/>
          </a:prstGeom>
        </p:spPr>
      </p:pic>
      <p:pic>
        <p:nvPicPr>
          <p:cNvPr id="2" name="Picture 2" descr="A screenshot of a cell phone&#10;&#10;Description generated with high confidence">
            <a:extLst>
              <a:ext uri="{FF2B5EF4-FFF2-40B4-BE49-F238E27FC236}">
                <a16:creationId xmlns:a16="http://schemas.microsoft.com/office/drawing/2014/main" id="{2D9A10EE-22A1-4DEC-A9F4-7F501A78418F}"/>
              </a:ext>
            </a:extLst>
          </p:cNvPr>
          <p:cNvPicPr>
            <a:picLocks noChangeAspect="1"/>
          </p:cNvPicPr>
          <p:nvPr/>
        </p:nvPicPr>
        <p:blipFill>
          <a:blip r:embed="rId3"/>
          <a:stretch>
            <a:fillRect/>
          </a:stretch>
        </p:blipFill>
        <p:spPr>
          <a:xfrm>
            <a:off x="7503735" y="1352933"/>
            <a:ext cx="1688050" cy="3128108"/>
          </a:xfrm>
          <a:prstGeom prst="rect">
            <a:avLst/>
          </a:prstGeom>
        </p:spPr>
      </p:pic>
      <p:cxnSp>
        <p:nvCxnSpPr>
          <p:cNvPr id="14" name="Straight Arrow Connector 13">
            <a:extLst>
              <a:ext uri="{FF2B5EF4-FFF2-40B4-BE49-F238E27FC236}">
                <a16:creationId xmlns:a16="http://schemas.microsoft.com/office/drawing/2014/main" id="{3C4A1304-3FB9-463E-9BFB-F55980F21CC3}"/>
              </a:ext>
            </a:extLst>
          </p:cNvPr>
          <p:cNvCxnSpPr/>
          <p:nvPr/>
        </p:nvCxnSpPr>
        <p:spPr>
          <a:xfrm flipH="1">
            <a:off x="6645657" y="5233097"/>
            <a:ext cx="3907" cy="787400"/>
          </a:xfrm>
          <a:prstGeom prst="straightConnector1">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1" name="Picture 2" descr="A screenshot of a cell phone&#10;&#10;Description generated with high confidence">
            <a:extLst>
              <a:ext uri="{FF2B5EF4-FFF2-40B4-BE49-F238E27FC236}">
                <a16:creationId xmlns:a16="http://schemas.microsoft.com/office/drawing/2014/main" id="{2B9EC131-1E77-49CE-864E-1C916A93F8A7}"/>
              </a:ext>
            </a:extLst>
          </p:cNvPr>
          <p:cNvPicPr>
            <a:picLocks noChangeAspect="1"/>
          </p:cNvPicPr>
          <p:nvPr/>
        </p:nvPicPr>
        <p:blipFill rotWithShape="1">
          <a:blip r:embed="rId3"/>
          <a:srcRect l="17816" t="17265" r="13710" b="77348"/>
          <a:stretch/>
        </p:blipFill>
        <p:spPr>
          <a:xfrm>
            <a:off x="7845658" y="5231316"/>
            <a:ext cx="4342845" cy="771900"/>
          </a:xfrm>
          <a:prstGeom prst="rect">
            <a:avLst/>
          </a:prstGeom>
        </p:spPr>
      </p:pic>
      <p:sp>
        <p:nvSpPr>
          <p:cNvPr id="23" name="TextBox 22">
            <a:extLst>
              <a:ext uri="{FF2B5EF4-FFF2-40B4-BE49-F238E27FC236}">
                <a16:creationId xmlns:a16="http://schemas.microsoft.com/office/drawing/2014/main" id="{9055CA62-B947-4AA5-9DBC-001D309CE8FC}"/>
              </a:ext>
            </a:extLst>
          </p:cNvPr>
          <p:cNvSpPr txBox="1"/>
          <p:nvPr/>
        </p:nvSpPr>
        <p:spPr>
          <a:xfrm>
            <a:off x="7961923" y="5515707"/>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a:t>
            </a:r>
            <a:r>
              <a:rPr lang="en-US" sz="900" dirty="0" smtClean="0">
                <a:solidFill>
                  <a:srgbClr val="FFFFFF"/>
                </a:solidFill>
                <a:latin typeface="Century Gothic"/>
              </a:rPr>
              <a:t>R  </a:t>
            </a:r>
            <a:r>
              <a:rPr lang="en-US" sz="900" dirty="0">
                <a:solidFill>
                  <a:srgbClr val="FFFFFF"/>
                </a:solidFill>
                <a:latin typeface="Century Gothic"/>
              </a:rPr>
              <a:t>T R A N S N E T  E N G I N E </a:t>
            </a:r>
            <a:r>
              <a:rPr lang="en-US" sz="900" dirty="0" err="1">
                <a:solidFill>
                  <a:srgbClr val="FFFFFF"/>
                </a:solidFill>
                <a:latin typeface="Century Gothic"/>
              </a:rPr>
              <a:t>E</a:t>
            </a:r>
            <a:r>
              <a:rPr lang="en-US" sz="900" dirty="0">
                <a:solidFill>
                  <a:srgbClr val="FFFFFF"/>
                </a:solidFill>
                <a:latin typeface="Century Gothic"/>
              </a:rPr>
              <a:t> R I N G  R &amp; </a:t>
            </a:r>
            <a:r>
              <a:rPr lang="en-US" sz="900" dirty="0" smtClean="0">
                <a:solidFill>
                  <a:srgbClr val="FFFFFF"/>
                </a:solidFill>
                <a:latin typeface="Century Gothic"/>
              </a:rPr>
              <a:t>D</a:t>
            </a:r>
            <a:endParaRPr lang="en-US" sz="900" dirty="0">
              <a:solidFill>
                <a:srgbClr val="FFFFFF"/>
              </a:solidFill>
              <a:latin typeface="Century Gothic"/>
            </a:endParaRPr>
          </a:p>
        </p:txBody>
      </p:sp>
      <p:pic>
        <p:nvPicPr>
          <p:cNvPr id="25" name="Picture 2" descr="https://upload.wikimedia.org/wikipedia/commons/thumb/e/ee/South_Africa_Transnet.svg/2000px-South_Africa_Transnet.svg.png">
            <a:extLst>
              <a:ext uri="{FF2B5EF4-FFF2-40B4-BE49-F238E27FC236}">
                <a16:creationId xmlns:a16="http://schemas.microsoft.com/office/drawing/2014/main" id="{559B2033-7758-4D3E-9872-AA4F9FEE03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8453" y="5629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A picture containing text&#10;&#10;Description generated with high confidence">
            <a:extLst>
              <a:ext uri="{FF2B5EF4-FFF2-40B4-BE49-F238E27FC236}">
                <a16:creationId xmlns:a16="http://schemas.microsoft.com/office/drawing/2014/main" id="{3DF13E31-039C-40ED-A21B-736C619F1CC7}"/>
              </a:ext>
            </a:extLst>
          </p:cNvPr>
          <p:cNvPicPr>
            <a:picLocks noChangeAspect="1"/>
          </p:cNvPicPr>
          <p:nvPr/>
        </p:nvPicPr>
        <p:blipFill>
          <a:blip r:embed="rId5"/>
          <a:stretch>
            <a:fillRect/>
          </a:stretch>
        </p:blipFill>
        <p:spPr>
          <a:xfrm>
            <a:off x="6883399" y="5259265"/>
            <a:ext cx="720970" cy="296009"/>
          </a:xfrm>
          <a:prstGeom prst="rect">
            <a:avLst/>
          </a:prstGeom>
        </p:spPr>
      </p:pic>
      <p:pic>
        <p:nvPicPr>
          <p:cNvPr id="10" name="Picture 4" descr="A screen shot of a computer&#10;&#10;Description generated with very high confidence">
            <a:extLst>
              <a:ext uri="{FF2B5EF4-FFF2-40B4-BE49-F238E27FC236}">
                <a16:creationId xmlns:a16="http://schemas.microsoft.com/office/drawing/2014/main" id="{1B9525BA-5CDE-4C79-8B23-5059EBB658E0}"/>
              </a:ext>
            </a:extLst>
          </p:cNvPr>
          <p:cNvPicPr>
            <a:picLocks noChangeAspect="1"/>
          </p:cNvPicPr>
          <p:nvPr/>
        </p:nvPicPr>
        <p:blipFill>
          <a:blip r:embed="rId2"/>
          <a:stretch>
            <a:fillRect/>
          </a:stretch>
        </p:blipFill>
        <p:spPr>
          <a:xfrm>
            <a:off x="2236381" y="1373549"/>
            <a:ext cx="5107353" cy="3097943"/>
          </a:xfrm>
          <a:prstGeom prst="rect">
            <a:avLst/>
          </a:prstGeom>
        </p:spPr>
      </p:pic>
      <p:pic>
        <p:nvPicPr>
          <p:cNvPr id="12" name="Picture 2" descr="A screenshot of a cell phone&#10;&#10;Description generated with high confidence">
            <a:extLst>
              <a:ext uri="{FF2B5EF4-FFF2-40B4-BE49-F238E27FC236}">
                <a16:creationId xmlns:a16="http://schemas.microsoft.com/office/drawing/2014/main" id="{2D9A10EE-22A1-4DEC-A9F4-7F501A78418F}"/>
              </a:ext>
            </a:extLst>
          </p:cNvPr>
          <p:cNvPicPr>
            <a:picLocks noChangeAspect="1"/>
          </p:cNvPicPr>
          <p:nvPr/>
        </p:nvPicPr>
        <p:blipFill>
          <a:blip r:embed="rId3"/>
          <a:stretch>
            <a:fillRect/>
          </a:stretch>
        </p:blipFill>
        <p:spPr>
          <a:xfrm>
            <a:off x="7503735" y="1333807"/>
            <a:ext cx="1688050" cy="3128108"/>
          </a:xfrm>
          <a:prstGeom prst="rect">
            <a:avLst/>
          </a:prstGeom>
        </p:spPr>
      </p:pic>
    </p:spTree>
    <p:extLst>
      <p:ext uri="{BB962C8B-B14F-4D97-AF65-F5344CB8AC3E}">
        <p14:creationId xmlns:p14="http://schemas.microsoft.com/office/powerpoint/2010/main" val="2395850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smtClean="0">
                <a:solidFill>
                  <a:schemeClr val="tx1">
                    <a:lumMod val="75000"/>
                    <a:lumOff val="25000"/>
                  </a:schemeClr>
                </a:solidFill>
                <a:latin typeface="Franklin Gothic Medium"/>
              </a:rPr>
              <a:t>NEXT STEPS</a:t>
            </a:r>
            <a:endParaRPr lang="en-ZA" sz="2800" spc="600" dirty="0">
              <a:solidFill>
                <a:schemeClr val="tx1">
                  <a:lumMod val="75000"/>
                  <a:lumOff val="25000"/>
                </a:schemeClr>
              </a:solidFill>
              <a:latin typeface="Franklin Gothic Medium"/>
            </a:endParaRPr>
          </a:p>
        </p:txBody>
      </p:sp>
      <p:pic>
        <p:nvPicPr>
          <p:cNvPr id="18" name="Picture 2" descr="A screenshot of a cell phone&#10;&#10;Description generated with high confidence">
            <a:extLst>
              <a:ext uri="{FF2B5EF4-FFF2-40B4-BE49-F238E27FC236}">
                <a16:creationId xmlns:a16="http://schemas.microsoft.com/office/drawing/2014/main" id="{75E47E94-1E5B-4382-B699-4B5E802DDFC4}"/>
              </a:ext>
            </a:extLst>
          </p:cNvPr>
          <p:cNvPicPr>
            <a:picLocks noChangeAspect="1"/>
          </p:cNvPicPr>
          <p:nvPr/>
        </p:nvPicPr>
        <p:blipFill rotWithShape="1">
          <a:blip r:embed="rId2"/>
          <a:srcRect l="17816" t="17265" r="13710" b="77348"/>
          <a:stretch/>
        </p:blipFill>
        <p:spPr>
          <a:xfrm>
            <a:off x="7005504" y="6315701"/>
            <a:ext cx="5182999" cy="537438"/>
          </a:xfrm>
          <a:prstGeom prst="rect">
            <a:avLst/>
          </a:prstGeom>
        </p:spPr>
      </p:pic>
      <p:sp>
        <p:nvSpPr>
          <p:cNvPr id="20" name="TextBox 19">
            <a:extLst>
              <a:ext uri="{FF2B5EF4-FFF2-40B4-BE49-F238E27FC236}">
                <a16:creationId xmlns:a16="http://schemas.microsoft.com/office/drawing/2014/main" id="{064A6260-03D4-4408-AFD2-96B13869B93A}"/>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R </a:t>
            </a:r>
            <a:r>
              <a:rPr lang="en-US" sz="900" dirty="0">
                <a:solidFill>
                  <a:srgbClr val="FFFFFF"/>
                </a:solidFill>
                <a:latin typeface="Century Gothic"/>
              </a:rPr>
              <a:t>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22" name="Picture 2" descr="https://upload.wikimedia.org/wikipedia/commons/thumb/e/ee/South_Africa_Transnet.svg/2000px-South_Africa_Transnet.svg.png">
            <a:extLst>
              <a:ext uri="{FF2B5EF4-FFF2-40B4-BE49-F238E27FC236}">
                <a16:creationId xmlns:a16="http://schemas.microsoft.com/office/drawing/2014/main" id="{944DEDD4-C67A-40DC-8C14-33B1CA6E83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A picture containing text&#10;&#10;Description generated with high confidence">
            <a:extLst>
              <a:ext uri="{FF2B5EF4-FFF2-40B4-BE49-F238E27FC236}">
                <a16:creationId xmlns:a16="http://schemas.microsoft.com/office/drawing/2014/main" id="{55B5F45C-E770-43E7-ABFF-F6464045FD8C}"/>
              </a:ext>
            </a:extLst>
          </p:cNvPr>
          <p:cNvPicPr>
            <a:picLocks noChangeAspect="1"/>
          </p:cNvPicPr>
          <p:nvPr/>
        </p:nvPicPr>
        <p:blipFill>
          <a:blip r:embed="rId4"/>
          <a:stretch>
            <a:fillRect/>
          </a:stretch>
        </p:blipFill>
        <p:spPr>
          <a:xfrm>
            <a:off x="6082322" y="6392496"/>
            <a:ext cx="720970" cy="296009"/>
          </a:xfrm>
          <a:prstGeom prst="rect">
            <a:avLst/>
          </a:prstGeom>
        </p:spPr>
      </p:pic>
      <p:pic>
        <p:nvPicPr>
          <p:cNvPr id="26" name="Picture 2" descr="A screenshot of a cell phone&#10;&#10;Description generated with high confidence">
            <a:extLst>
              <a:ext uri="{FF2B5EF4-FFF2-40B4-BE49-F238E27FC236}">
                <a16:creationId xmlns:a16="http://schemas.microsoft.com/office/drawing/2014/main" id="{053EE095-8DDA-4D5B-9DF4-194911BA3B26}"/>
              </a:ext>
            </a:extLst>
          </p:cNvPr>
          <p:cNvPicPr>
            <a:picLocks noChangeAspect="1"/>
          </p:cNvPicPr>
          <p:nvPr/>
        </p:nvPicPr>
        <p:blipFill rotWithShape="1">
          <a:blip r:embed="rId2"/>
          <a:srcRect l="17816" t="17265" r="13710" b="77348"/>
          <a:stretch/>
        </p:blipFill>
        <p:spPr>
          <a:xfrm>
            <a:off x="508965" y="512778"/>
            <a:ext cx="83462" cy="342054"/>
          </a:xfrm>
          <a:prstGeom prst="rect">
            <a:avLst/>
          </a:prstGeom>
        </p:spPr>
      </p:pic>
      <p:sp>
        <p:nvSpPr>
          <p:cNvPr id="12" name="Content Placeholder 2">
            <a:extLst>
              <a:ext uri="{FF2B5EF4-FFF2-40B4-BE49-F238E27FC236}">
                <a16:creationId xmlns:a16="http://schemas.microsoft.com/office/drawing/2014/main" id="{845E6FAD-5B47-4762-8059-0B81D257331B}"/>
              </a:ext>
            </a:extLst>
          </p:cNvPr>
          <p:cNvSpPr txBox="1">
            <a:spLocks/>
          </p:cNvSpPr>
          <p:nvPr/>
        </p:nvSpPr>
        <p:spPr>
          <a:xfrm>
            <a:off x="426321" y="1175961"/>
            <a:ext cx="10678128" cy="1896199"/>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400" dirty="0" smtClean="0">
                <a:cs typeface="Calibri"/>
              </a:rPr>
              <a:t>Present to rest of the Senior Management: Principal Engineers and get buy in</a:t>
            </a:r>
          </a:p>
          <a:p>
            <a:pPr marL="285750" indent="-285750">
              <a:lnSpc>
                <a:spcPct val="150000"/>
              </a:lnSpc>
              <a:buFont typeface="Arial" panose="020B0604020202020204" pitchFamily="34" charset="0"/>
              <a:buChar char="•"/>
            </a:pPr>
            <a:r>
              <a:rPr lang="en-US" sz="1400" dirty="0" smtClean="0">
                <a:cs typeface="Calibri"/>
              </a:rPr>
              <a:t>Make changes as required</a:t>
            </a:r>
          </a:p>
          <a:p>
            <a:pPr marL="285750" indent="-285750">
              <a:lnSpc>
                <a:spcPct val="150000"/>
              </a:lnSpc>
              <a:buFont typeface="Arial" panose="020B0604020202020204" pitchFamily="34" charset="0"/>
              <a:buChar char="•"/>
            </a:pPr>
            <a:r>
              <a:rPr lang="en-US" sz="1400" dirty="0" smtClean="0">
                <a:cs typeface="Calibri"/>
              </a:rPr>
              <a:t>Decide on method of implementation:</a:t>
            </a:r>
          </a:p>
          <a:p>
            <a:pPr marL="742950" lvl="1" indent="-285750">
              <a:lnSpc>
                <a:spcPct val="150000"/>
              </a:lnSpc>
              <a:buFont typeface="Arial" panose="020B0604020202020204" pitchFamily="34" charset="0"/>
              <a:buChar char="•"/>
            </a:pPr>
            <a:r>
              <a:rPr lang="en-US" sz="1400" dirty="0" smtClean="0">
                <a:cs typeface="Calibri"/>
              </a:rPr>
              <a:t>In house development</a:t>
            </a:r>
          </a:p>
          <a:p>
            <a:pPr marL="742950" lvl="1" indent="-285750">
              <a:lnSpc>
                <a:spcPct val="150000"/>
              </a:lnSpc>
              <a:buFont typeface="Arial" panose="020B0604020202020204" pitchFamily="34" charset="0"/>
              <a:buChar char="•"/>
            </a:pPr>
            <a:r>
              <a:rPr lang="en-US" sz="1400" dirty="0" smtClean="0">
                <a:cs typeface="Calibri"/>
              </a:rPr>
              <a:t>Third-party development</a:t>
            </a:r>
          </a:p>
          <a:p>
            <a:pPr marL="742950" lvl="1" indent="-285750">
              <a:lnSpc>
                <a:spcPct val="150000"/>
              </a:lnSpc>
              <a:buFont typeface="Arial" panose="020B0604020202020204" pitchFamily="34" charset="0"/>
              <a:buChar char="•"/>
            </a:pPr>
            <a:endParaRPr lang="en-US" sz="1400" dirty="0" smtClean="0">
              <a:cs typeface="Calibri"/>
            </a:endParaRPr>
          </a:p>
        </p:txBody>
      </p:sp>
    </p:spTree>
    <p:extLst>
      <p:ext uri="{BB962C8B-B14F-4D97-AF65-F5344CB8AC3E}">
        <p14:creationId xmlns:p14="http://schemas.microsoft.com/office/powerpoint/2010/main" val="1358276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a:solidFill>
                  <a:schemeClr val="tx1">
                    <a:lumMod val="75000"/>
                    <a:lumOff val="25000"/>
                  </a:schemeClr>
                </a:solidFill>
                <a:latin typeface="Franklin Gothic Medium"/>
              </a:rPr>
              <a:t>THE NEED</a:t>
            </a:r>
            <a:endParaRPr lang="en-ZA" sz="2800" dirty="0">
              <a:solidFill>
                <a:schemeClr val="tx1">
                  <a:lumMod val="75000"/>
                  <a:lumOff val="25000"/>
                </a:schemeClr>
              </a:solidFill>
              <a:latin typeface="Franklin Gothic Medium"/>
            </a:endParaRPr>
          </a:p>
        </p:txBody>
      </p:sp>
      <p:sp>
        <p:nvSpPr>
          <p:cNvPr id="3" name="Content Placeholder 2"/>
          <p:cNvSpPr>
            <a:spLocks noGrp="1"/>
          </p:cNvSpPr>
          <p:nvPr>
            <p:ph idx="1"/>
          </p:nvPr>
        </p:nvSpPr>
        <p:spPr>
          <a:xfrm>
            <a:off x="671336" y="1289681"/>
            <a:ext cx="6654800" cy="4351338"/>
          </a:xfrm>
        </p:spPr>
        <p:txBody>
          <a:bodyPr vert="horz" lIns="91440" tIns="45720" rIns="91440" bIns="45720" rtlCol="0" anchor="t">
            <a:noAutofit/>
          </a:bodyPr>
          <a:lstStyle/>
          <a:p>
            <a:pPr marL="0" lvl="0" indent="0">
              <a:lnSpc>
                <a:spcPct val="150000"/>
              </a:lnSpc>
              <a:buNone/>
            </a:pPr>
            <a:r>
              <a:rPr lang="en-ZA" sz="1400" i="1" dirty="0" smtClean="0"/>
              <a:t>Project </a:t>
            </a:r>
            <a:r>
              <a:rPr lang="en-ZA" sz="1400" i="1" dirty="0"/>
              <a:t>Need</a:t>
            </a:r>
            <a:endParaRPr lang="en-ZA" sz="1400" i="1" dirty="0">
              <a:cs typeface="Calibri"/>
            </a:endParaRPr>
          </a:p>
          <a:p>
            <a:pPr>
              <a:lnSpc>
                <a:spcPct val="150000"/>
              </a:lnSpc>
            </a:pPr>
            <a:r>
              <a:rPr lang="en-ZA" sz="1400" dirty="0"/>
              <a:t>Even though old systems were implemented, the </a:t>
            </a:r>
            <a:r>
              <a:rPr lang="en-ZA" sz="1400" b="1" dirty="0"/>
              <a:t>usage is low </a:t>
            </a:r>
            <a:r>
              <a:rPr lang="en-ZA" sz="1400" dirty="0"/>
              <a:t>and the mandatory requirements stated above are still not addressed.</a:t>
            </a:r>
            <a:endParaRPr lang="en-ZA" sz="1400" dirty="0">
              <a:cs typeface="Calibri"/>
            </a:endParaRPr>
          </a:p>
          <a:p>
            <a:pPr>
              <a:lnSpc>
                <a:spcPct val="150000"/>
              </a:lnSpc>
            </a:pPr>
            <a:r>
              <a:rPr lang="en-ZA" sz="1400" dirty="0"/>
              <a:t>The need is to create a system that will increase user usage. This project aims to understand why the current system is not being used and what can be changed to make the user experience better.</a:t>
            </a:r>
            <a:endParaRPr lang="en-ZA" sz="1400" dirty="0">
              <a:cs typeface="Calibri"/>
            </a:endParaRPr>
          </a:p>
          <a:p>
            <a:pPr lvl="0">
              <a:lnSpc>
                <a:spcPct val="150000"/>
              </a:lnSpc>
            </a:pPr>
            <a:endParaRPr lang="en-ZA" sz="1400" dirty="0">
              <a:cs typeface="Calibri"/>
            </a:endParaRPr>
          </a:p>
          <a:p>
            <a:pPr>
              <a:lnSpc>
                <a:spcPct val="150000"/>
              </a:lnSpc>
            </a:pPr>
            <a:endParaRPr lang="en-ZA" sz="1400" dirty="0">
              <a:cs typeface="Calibri"/>
            </a:endParaRPr>
          </a:p>
        </p:txBody>
      </p:sp>
      <p:pic>
        <p:nvPicPr>
          <p:cNvPr id="13" name="Picture 13" descr="A picture containing text, map&#10;&#10;Description generated with very high confidence">
            <a:extLst>
              <a:ext uri="{FF2B5EF4-FFF2-40B4-BE49-F238E27FC236}">
                <a16:creationId xmlns:a16="http://schemas.microsoft.com/office/drawing/2014/main" id="{AB1E76FF-F26C-4A4E-BE19-AF4BD53F0DE8}"/>
              </a:ext>
            </a:extLst>
          </p:cNvPr>
          <p:cNvPicPr>
            <a:picLocks noChangeAspect="1"/>
          </p:cNvPicPr>
          <p:nvPr/>
        </p:nvPicPr>
        <p:blipFill>
          <a:blip r:embed="rId2"/>
          <a:stretch>
            <a:fillRect/>
          </a:stretch>
        </p:blipFill>
        <p:spPr>
          <a:xfrm>
            <a:off x="7711440" y="1385704"/>
            <a:ext cx="3901440" cy="3883393"/>
          </a:xfrm>
          <a:prstGeom prst="rect">
            <a:avLst/>
          </a:prstGeom>
        </p:spPr>
      </p:pic>
      <p:sp>
        <p:nvSpPr>
          <p:cNvPr id="15" name="Title 1">
            <a:extLst>
              <a:ext uri="{FF2B5EF4-FFF2-40B4-BE49-F238E27FC236}">
                <a16:creationId xmlns:a16="http://schemas.microsoft.com/office/drawing/2014/main" id="{E41B3127-3FA3-4A08-AD3C-1438732F1C49}"/>
              </a:ext>
            </a:extLst>
          </p:cNvPr>
          <p:cNvSpPr>
            <a:spLocks noGrp="1"/>
          </p:cNvSpPr>
          <p:nvPr/>
        </p:nvSpPr>
        <p:spPr>
          <a:xfrm>
            <a:off x="867700" y="4799029"/>
            <a:ext cx="6703978" cy="4700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1800" i="1" dirty="0" smtClean="0"/>
              <a:t>Goal: Applin</a:t>
            </a:r>
            <a:r>
              <a:rPr lang="en-ZA" sz="1800" i="1" dirty="0" smtClean="0"/>
              <a:t>g Design Thinking</a:t>
            </a:r>
            <a:r>
              <a:rPr lang="en-ZA" sz="1800" i="1" dirty="0" smtClean="0"/>
              <a:t> </a:t>
            </a:r>
            <a:r>
              <a:rPr lang="en-ZA" sz="1800" i="1" dirty="0"/>
              <a:t>to the Time Tracking System</a:t>
            </a:r>
            <a:endParaRPr lang="en-ZA" sz="2800" i="1" dirty="0"/>
          </a:p>
        </p:txBody>
      </p:sp>
      <p:pic>
        <p:nvPicPr>
          <p:cNvPr id="14" name="Picture 2" descr="A screenshot of a cell phone&#10;&#10;Description generated with high confidence">
            <a:extLst>
              <a:ext uri="{FF2B5EF4-FFF2-40B4-BE49-F238E27FC236}">
                <a16:creationId xmlns:a16="http://schemas.microsoft.com/office/drawing/2014/main" id="{04B8EBE1-1E3E-4216-86CF-57035A83466E}"/>
              </a:ext>
            </a:extLst>
          </p:cNvPr>
          <p:cNvPicPr>
            <a:picLocks noChangeAspect="1"/>
          </p:cNvPicPr>
          <p:nvPr/>
        </p:nvPicPr>
        <p:blipFill rotWithShape="1">
          <a:blip r:embed="rId3"/>
          <a:srcRect l="17816" t="17265" r="13710" b="77348"/>
          <a:stretch/>
        </p:blipFill>
        <p:spPr>
          <a:xfrm>
            <a:off x="7005504" y="6315701"/>
            <a:ext cx="5182999" cy="537438"/>
          </a:xfrm>
          <a:prstGeom prst="rect">
            <a:avLst/>
          </a:prstGeom>
        </p:spPr>
      </p:pic>
      <p:sp>
        <p:nvSpPr>
          <p:cNvPr id="17" name="TextBox 16">
            <a:extLst>
              <a:ext uri="{FF2B5EF4-FFF2-40B4-BE49-F238E27FC236}">
                <a16:creationId xmlns:a16="http://schemas.microsoft.com/office/drawing/2014/main" id="{A34674C0-999C-4AD6-B4E8-560B8FE98C1C}"/>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a:t>
            </a:r>
            <a:r>
              <a:rPr lang="en-US" sz="900" dirty="0" smtClean="0">
                <a:solidFill>
                  <a:srgbClr val="FFFFFF"/>
                </a:solidFill>
                <a:latin typeface="Century Gothic"/>
              </a:rPr>
              <a:t>R  </a:t>
            </a:r>
            <a:r>
              <a:rPr lang="en-US" sz="900" dirty="0">
                <a:solidFill>
                  <a:srgbClr val="FFFFFF"/>
                </a:solidFill>
                <a:latin typeface="Century Gothic"/>
              </a:rPr>
              <a:t>T 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21" name="Picture 2" descr="https://upload.wikimedia.org/wikipedia/commons/thumb/e/ee/South_Africa_Transnet.svg/2000px-South_Africa_Transnet.svg.png">
            <a:extLst>
              <a:ext uri="{FF2B5EF4-FFF2-40B4-BE49-F238E27FC236}">
                <a16:creationId xmlns:a16="http://schemas.microsoft.com/office/drawing/2014/main" id="{6AED67D8-5CCC-431A-AE5A-B938885901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 picture containing text&#10;&#10;Description generated with high confidence">
            <a:extLst>
              <a:ext uri="{FF2B5EF4-FFF2-40B4-BE49-F238E27FC236}">
                <a16:creationId xmlns:a16="http://schemas.microsoft.com/office/drawing/2014/main" id="{A53AE657-A189-4F69-9324-0603B5761DEA}"/>
              </a:ext>
            </a:extLst>
          </p:cNvPr>
          <p:cNvPicPr>
            <a:picLocks noChangeAspect="1"/>
          </p:cNvPicPr>
          <p:nvPr/>
        </p:nvPicPr>
        <p:blipFill>
          <a:blip r:embed="rId5"/>
          <a:stretch>
            <a:fillRect/>
          </a:stretch>
        </p:blipFill>
        <p:spPr>
          <a:xfrm>
            <a:off x="6082322" y="6392496"/>
            <a:ext cx="720970" cy="296009"/>
          </a:xfrm>
          <a:prstGeom prst="rect">
            <a:avLst/>
          </a:prstGeom>
        </p:spPr>
      </p:pic>
      <p:pic>
        <p:nvPicPr>
          <p:cNvPr id="27" name="Picture 2" descr="A screenshot of a cell phone&#10;&#10;Description generated with high confidence">
            <a:extLst>
              <a:ext uri="{FF2B5EF4-FFF2-40B4-BE49-F238E27FC236}">
                <a16:creationId xmlns:a16="http://schemas.microsoft.com/office/drawing/2014/main" id="{82D4463F-473A-40E8-B060-FB012BBF9CA9}"/>
              </a:ext>
            </a:extLst>
          </p:cNvPr>
          <p:cNvPicPr>
            <a:picLocks noChangeAspect="1"/>
          </p:cNvPicPr>
          <p:nvPr/>
        </p:nvPicPr>
        <p:blipFill rotWithShape="1">
          <a:blip r:embed="rId3"/>
          <a:srcRect l="17816" t="17265" r="13710" b="77348"/>
          <a:stretch/>
        </p:blipFill>
        <p:spPr>
          <a:xfrm>
            <a:off x="508965" y="512778"/>
            <a:ext cx="83462" cy="342054"/>
          </a:xfrm>
          <a:prstGeom prst="rect">
            <a:avLst/>
          </a:prstGeom>
        </p:spPr>
      </p:pic>
    </p:spTree>
    <p:extLst>
      <p:ext uri="{BB962C8B-B14F-4D97-AF65-F5344CB8AC3E}">
        <p14:creationId xmlns:p14="http://schemas.microsoft.com/office/powerpoint/2010/main" val="664969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a:solidFill>
                  <a:schemeClr val="tx1">
                    <a:lumMod val="75000"/>
                    <a:lumOff val="25000"/>
                  </a:schemeClr>
                </a:solidFill>
                <a:latin typeface="Franklin Gothic Medium"/>
              </a:rPr>
              <a:t>EMPATHIZE</a:t>
            </a:r>
          </a:p>
        </p:txBody>
      </p:sp>
      <p:sp>
        <p:nvSpPr>
          <p:cNvPr id="3" name="Content Placeholder 2"/>
          <p:cNvSpPr>
            <a:spLocks noGrp="1"/>
          </p:cNvSpPr>
          <p:nvPr>
            <p:ph idx="1"/>
          </p:nvPr>
        </p:nvSpPr>
        <p:spPr>
          <a:xfrm>
            <a:off x="192091" y="1224276"/>
            <a:ext cx="6886200" cy="5360144"/>
          </a:xfrm>
        </p:spPr>
        <p:txBody>
          <a:bodyPr vert="horz" lIns="91440" tIns="45720" rIns="91440" bIns="45720" rtlCol="0" anchor="t">
            <a:normAutofit fontScale="92500" lnSpcReduction="10000"/>
          </a:bodyPr>
          <a:lstStyle/>
          <a:p>
            <a:r>
              <a:rPr lang="en-ZA" sz="1900" b="1" dirty="0" smtClean="0">
                <a:cs typeface="Calibri"/>
              </a:rPr>
              <a:t>Surveys</a:t>
            </a:r>
            <a:r>
              <a:rPr lang="en-ZA" sz="1900" dirty="0" smtClean="0">
                <a:cs typeface="Calibri"/>
              </a:rPr>
              <a:t> </a:t>
            </a:r>
            <a:r>
              <a:rPr lang="en-ZA" sz="1400" dirty="0" smtClean="0">
                <a:cs typeface="Calibri"/>
              </a:rPr>
              <a:t>sent to all users: Requested </a:t>
            </a:r>
            <a:r>
              <a:rPr lang="en-ZA" sz="1400" dirty="0">
                <a:cs typeface="Calibri"/>
              </a:rPr>
              <a:t>pain points of </a:t>
            </a:r>
            <a:r>
              <a:rPr lang="en-ZA" sz="1400" dirty="0" smtClean="0">
                <a:cs typeface="Calibri"/>
              </a:rPr>
              <a:t>the current </a:t>
            </a:r>
            <a:r>
              <a:rPr lang="en-ZA" sz="1400" dirty="0">
                <a:cs typeface="Calibri"/>
              </a:rPr>
              <a:t>system</a:t>
            </a:r>
          </a:p>
          <a:p>
            <a:pPr marL="0" indent="0">
              <a:buNone/>
            </a:pPr>
            <a:endParaRPr lang="en-ZA" sz="1400" dirty="0">
              <a:cs typeface="Calibri"/>
            </a:endParaRPr>
          </a:p>
          <a:p>
            <a:r>
              <a:rPr lang="en-ZA" sz="1400" dirty="0" smtClean="0"/>
              <a:t>Conducted specific </a:t>
            </a:r>
            <a:r>
              <a:rPr lang="en-ZA" sz="1900" b="1" dirty="0">
                <a:cs typeface="Calibri"/>
              </a:rPr>
              <a:t>interviews </a:t>
            </a:r>
            <a:r>
              <a:rPr lang="en-ZA" sz="1400" dirty="0"/>
              <a:t>with Engineers, Principal Engineers</a:t>
            </a:r>
            <a:r>
              <a:rPr lang="en-ZA" sz="1400" dirty="0">
                <a:cs typeface="Calibri"/>
              </a:rPr>
              <a:t> and Project Managers:</a:t>
            </a:r>
          </a:p>
          <a:p>
            <a:pPr marL="0" indent="0">
              <a:buNone/>
            </a:pPr>
            <a:r>
              <a:rPr lang="en-ZA" sz="1400" dirty="0"/>
              <a:t>Responses:</a:t>
            </a:r>
            <a:endParaRPr lang="en-ZA" sz="1400" dirty="0">
              <a:cs typeface="Calibri"/>
            </a:endParaRPr>
          </a:p>
          <a:p>
            <a:pPr marL="0" indent="0" algn="r">
              <a:lnSpc>
                <a:spcPct val="150000"/>
              </a:lnSpc>
              <a:buNone/>
            </a:pPr>
            <a:r>
              <a:rPr lang="en-ZA" sz="1300" i="1" dirty="0" smtClean="0">
                <a:solidFill>
                  <a:schemeClr val="tx1">
                    <a:lumMod val="65000"/>
                    <a:lumOff val="35000"/>
                  </a:schemeClr>
                </a:solidFill>
              </a:rPr>
              <a:t>“The </a:t>
            </a:r>
            <a:r>
              <a:rPr lang="en-ZA" sz="1300" i="1" dirty="0">
                <a:solidFill>
                  <a:schemeClr val="tx1">
                    <a:lumMod val="65000"/>
                    <a:lumOff val="35000"/>
                  </a:schemeClr>
                </a:solidFill>
              </a:rPr>
              <a:t>workflow should be date&gt;time&gt;task” – N. Mahomed</a:t>
            </a:r>
            <a:endParaRPr lang="en-ZA" sz="1300" i="1" dirty="0">
              <a:solidFill>
                <a:schemeClr val="tx1">
                  <a:lumMod val="65000"/>
                  <a:lumOff val="35000"/>
                </a:schemeClr>
              </a:solidFill>
              <a:cs typeface="Calibri"/>
            </a:endParaRPr>
          </a:p>
          <a:p>
            <a:pPr marL="0" indent="0" algn="r">
              <a:lnSpc>
                <a:spcPct val="150000"/>
              </a:lnSpc>
              <a:buNone/>
            </a:pPr>
            <a:r>
              <a:rPr lang="en-ZA" sz="1300" i="1" dirty="0">
                <a:solidFill>
                  <a:schemeClr val="tx1">
                    <a:lumMod val="65000"/>
                    <a:lumOff val="35000"/>
                  </a:schemeClr>
                </a:solidFill>
              </a:rPr>
              <a:t>“Lunch counter that takes the assigned time from the booked time” – K. Boshoff</a:t>
            </a:r>
            <a:endParaRPr lang="en-ZA" sz="1300" i="1" dirty="0">
              <a:solidFill>
                <a:schemeClr val="tx1">
                  <a:lumMod val="65000"/>
                  <a:lumOff val="35000"/>
                </a:schemeClr>
              </a:solidFill>
              <a:cs typeface="Calibri"/>
            </a:endParaRPr>
          </a:p>
          <a:p>
            <a:pPr marL="0" indent="0" algn="r">
              <a:lnSpc>
                <a:spcPct val="150000"/>
              </a:lnSpc>
              <a:buNone/>
            </a:pPr>
            <a:r>
              <a:rPr lang="en-ZA" sz="1300" i="1" dirty="0">
                <a:solidFill>
                  <a:schemeClr val="tx1">
                    <a:lumMod val="65000"/>
                    <a:lumOff val="35000"/>
                  </a:schemeClr>
                </a:solidFill>
              </a:rPr>
              <a:t>“Does the time </a:t>
            </a:r>
            <a:r>
              <a:rPr lang="en-ZA" sz="1300" i="1" dirty="0" smtClean="0">
                <a:solidFill>
                  <a:schemeClr val="tx1">
                    <a:lumMod val="65000"/>
                    <a:lumOff val="35000"/>
                  </a:schemeClr>
                </a:solidFill>
              </a:rPr>
              <a:t>submitted need to </a:t>
            </a:r>
            <a:r>
              <a:rPr lang="en-ZA" sz="1300" i="1" dirty="0">
                <a:solidFill>
                  <a:schemeClr val="tx1">
                    <a:lumMod val="65000"/>
                    <a:lumOff val="35000"/>
                  </a:schemeClr>
                </a:solidFill>
              </a:rPr>
              <a:t>be done chronologically</a:t>
            </a:r>
            <a:r>
              <a:rPr lang="en-ZA" sz="1300" i="1" dirty="0" smtClean="0">
                <a:solidFill>
                  <a:schemeClr val="tx1">
                    <a:lumMod val="65000"/>
                    <a:lumOff val="35000"/>
                  </a:schemeClr>
                </a:solidFill>
              </a:rPr>
              <a:t>?” </a:t>
            </a:r>
            <a:r>
              <a:rPr lang="en-ZA" sz="1300" i="1" dirty="0">
                <a:solidFill>
                  <a:schemeClr val="tx1">
                    <a:lumMod val="65000"/>
                    <a:lumOff val="35000"/>
                  </a:schemeClr>
                </a:solidFill>
              </a:rPr>
              <a:t>– S. </a:t>
            </a:r>
            <a:r>
              <a:rPr lang="en-ZA" sz="1300" i="1" dirty="0" err="1">
                <a:solidFill>
                  <a:schemeClr val="tx1">
                    <a:lumMod val="65000"/>
                    <a:lumOff val="35000"/>
                  </a:schemeClr>
                </a:solidFill>
              </a:rPr>
              <a:t>Shangase</a:t>
            </a:r>
            <a:endParaRPr lang="en-ZA" sz="1300" i="1" dirty="0">
              <a:solidFill>
                <a:schemeClr val="tx1">
                  <a:lumMod val="65000"/>
                  <a:lumOff val="35000"/>
                </a:schemeClr>
              </a:solidFill>
              <a:cs typeface="Calibri"/>
            </a:endParaRPr>
          </a:p>
          <a:p>
            <a:pPr marL="0" indent="0" algn="r">
              <a:lnSpc>
                <a:spcPct val="150000"/>
              </a:lnSpc>
              <a:buNone/>
            </a:pPr>
            <a:r>
              <a:rPr lang="en-ZA" sz="1300" i="1" dirty="0">
                <a:solidFill>
                  <a:schemeClr val="tx1">
                    <a:lumMod val="65000"/>
                    <a:lumOff val="35000"/>
                  </a:schemeClr>
                </a:solidFill>
              </a:rPr>
              <a:t>“Make a special function to capture leave – start and end day” – </a:t>
            </a:r>
            <a:r>
              <a:rPr lang="en-ZA" sz="1300" i="1" dirty="0" err="1" smtClean="0">
                <a:solidFill>
                  <a:schemeClr val="tx1">
                    <a:lumMod val="65000"/>
                    <a:lumOff val="35000"/>
                  </a:schemeClr>
                </a:solidFill>
              </a:rPr>
              <a:t>C.Seindi</a:t>
            </a:r>
            <a:r>
              <a:rPr lang="en-ZA" sz="1300" i="1" dirty="0" err="1" smtClean="0"/>
              <a:t>s</a:t>
            </a:r>
            <a:endParaRPr lang="en-ZA" sz="1300" i="1" dirty="0" smtClean="0"/>
          </a:p>
          <a:p>
            <a:pPr marL="0" indent="0" algn="r">
              <a:lnSpc>
                <a:spcPct val="150000"/>
              </a:lnSpc>
              <a:buNone/>
            </a:pPr>
            <a:r>
              <a:rPr lang="en-ZA" sz="1300" i="1" dirty="0">
                <a:solidFill>
                  <a:schemeClr val="tx1">
                    <a:lumMod val="65000"/>
                    <a:lumOff val="35000"/>
                  </a:schemeClr>
                </a:solidFill>
              </a:rPr>
              <a:t>“Hours per resource and project should be shown per </a:t>
            </a:r>
            <a:r>
              <a:rPr lang="en-ZA" sz="1300" i="1" dirty="0" smtClean="0">
                <a:solidFill>
                  <a:schemeClr val="tx1">
                    <a:lumMod val="65000"/>
                    <a:lumOff val="35000"/>
                  </a:schemeClr>
                </a:solidFill>
              </a:rPr>
              <a:t>project for Finance” </a:t>
            </a:r>
            <a:r>
              <a:rPr lang="en-ZA" sz="1300" i="1" dirty="0">
                <a:solidFill>
                  <a:schemeClr val="tx1">
                    <a:lumMod val="65000"/>
                    <a:lumOff val="35000"/>
                  </a:schemeClr>
                </a:solidFill>
              </a:rPr>
              <a:t>– K Boshoff</a:t>
            </a:r>
          </a:p>
          <a:p>
            <a:pPr marL="0" indent="0" algn="r">
              <a:lnSpc>
                <a:spcPct val="150000"/>
              </a:lnSpc>
              <a:buNone/>
            </a:pPr>
            <a:r>
              <a:rPr lang="en-ZA" sz="1300" i="1" dirty="0">
                <a:solidFill>
                  <a:schemeClr val="tx1">
                    <a:lumMod val="65000"/>
                    <a:lumOff val="35000"/>
                  </a:schemeClr>
                </a:solidFill>
              </a:rPr>
              <a:t>“All Finance needs is % of hours per resource per project, engineering hourly rates and a calculation of the two” – N. Mahomed</a:t>
            </a:r>
          </a:p>
          <a:p>
            <a:endParaRPr lang="en-ZA" sz="1200" b="1" dirty="0"/>
          </a:p>
          <a:p>
            <a:pPr marL="285750" indent="-285750">
              <a:lnSpc>
                <a:spcPct val="170000"/>
              </a:lnSpc>
            </a:pPr>
            <a:r>
              <a:rPr lang="en-ZA" sz="1400" dirty="0"/>
              <a:t>Hands-on experience sessions </a:t>
            </a:r>
            <a:r>
              <a:rPr lang="en-ZA" sz="1900" b="1" dirty="0">
                <a:cs typeface="Calibri"/>
              </a:rPr>
              <a:t>(shadowing) </a:t>
            </a:r>
            <a:r>
              <a:rPr lang="en-ZA" sz="1400" dirty="0"/>
              <a:t>conducted by trying the previous solutions enabling a better understanding why the previous system failed</a:t>
            </a:r>
            <a:r>
              <a:rPr lang="en-ZA" sz="1400" dirty="0" smtClean="0">
                <a:cs typeface="Calibri"/>
              </a:rPr>
              <a:t>. Went through each flow of the system to grasp the issues.</a:t>
            </a:r>
            <a:endParaRPr lang="en-ZA" sz="1400" dirty="0">
              <a:cs typeface="Calibri"/>
            </a:endParaRPr>
          </a:p>
          <a:p>
            <a:endParaRPr lang="en-ZA" sz="1200" dirty="0"/>
          </a:p>
        </p:txBody>
      </p:sp>
      <p:pic>
        <p:nvPicPr>
          <p:cNvPr id="13" name="Picture 13" descr="A screenshot of a cell phone&#10;&#10;Description generated with very high confidence">
            <a:extLst>
              <a:ext uri="{FF2B5EF4-FFF2-40B4-BE49-F238E27FC236}">
                <a16:creationId xmlns:a16="http://schemas.microsoft.com/office/drawing/2014/main" id="{688A27A1-1CE2-481B-87FE-A8A526AA06C6}"/>
              </a:ext>
            </a:extLst>
          </p:cNvPr>
          <p:cNvPicPr>
            <a:picLocks noChangeAspect="1"/>
          </p:cNvPicPr>
          <p:nvPr/>
        </p:nvPicPr>
        <p:blipFill>
          <a:blip r:embed="rId2"/>
          <a:stretch>
            <a:fillRect/>
          </a:stretch>
        </p:blipFill>
        <p:spPr>
          <a:xfrm>
            <a:off x="7304038" y="3622486"/>
            <a:ext cx="4145280" cy="2384104"/>
          </a:xfrm>
          <a:prstGeom prst="rect">
            <a:avLst/>
          </a:prstGeom>
        </p:spPr>
      </p:pic>
      <p:pic>
        <p:nvPicPr>
          <p:cNvPr id="15" name="Picture 15" descr="A screenshot of a cell phone&#10;&#10;Description generated with very high confidence">
            <a:extLst>
              <a:ext uri="{FF2B5EF4-FFF2-40B4-BE49-F238E27FC236}">
                <a16:creationId xmlns:a16="http://schemas.microsoft.com/office/drawing/2014/main" id="{90131E92-89F0-4455-B8CE-5F14DD46CE8F}"/>
              </a:ext>
            </a:extLst>
          </p:cNvPr>
          <p:cNvPicPr>
            <a:picLocks noChangeAspect="1"/>
          </p:cNvPicPr>
          <p:nvPr/>
        </p:nvPicPr>
        <p:blipFill>
          <a:blip r:embed="rId3"/>
          <a:stretch>
            <a:fillRect/>
          </a:stretch>
        </p:blipFill>
        <p:spPr>
          <a:xfrm>
            <a:off x="7304038" y="1224276"/>
            <a:ext cx="4145280" cy="2329123"/>
          </a:xfrm>
          <a:prstGeom prst="rect">
            <a:avLst/>
          </a:prstGeom>
        </p:spPr>
      </p:pic>
      <p:pic>
        <p:nvPicPr>
          <p:cNvPr id="14" name="Picture 2" descr="A screenshot of a cell phone&#10;&#10;Description generated with high confidence">
            <a:extLst>
              <a:ext uri="{FF2B5EF4-FFF2-40B4-BE49-F238E27FC236}">
                <a16:creationId xmlns:a16="http://schemas.microsoft.com/office/drawing/2014/main" id="{2E60E1C9-A260-4325-B677-B644B684E1E2}"/>
              </a:ext>
            </a:extLst>
          </p:cNvPr>
          <p:cNvPicPr>
            <a:picLocks noChangeAspect="1"/>
          </p:cNvPicPr>
          <p:nvPr/>
        </p:nvPicPr>
        <p:blipFill rotWithShape="1">
          <a:blip r:embed="rId4"/>
          <a:srcRect l="17816" t="17265" r="13710" b="77348"/>
          <a:stretch/>
        </p:blipFill>
        <p:spPr>
          <a:xfrm>
            <a:off x="7005504" y="6315701"/>
            <a:ext cx="5182999" cy="537438"/>
          </a:xfrm>
          <a:prstGeom prst="rect">
            <a:avLst/>
          </a:prstGeom>
        </p:spPr>
      </p:pic>
      <p:sp>
        <p:nvSpPr>
          <p:cNvPr id="18" name="TextBox 17">
            <a:extLst>
              <a:ext uri="{FF2B5EF4-FFF2-40B4-BE49-F238E27FC236}">
                <a16:creationId xmlns:a16="http://schemas.microsoft.com/office/drawing/2014/main" id="{DACF05F6-FA01-4FDA-83B5-DAA591722939}"/>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20" name="Picture 2" descr="https://upload.wikimedia.org/wikipedia/commons/thumb/e/ee/South_Africa_Transnet.svg/2000px-South_Africa_Transnet.svg.png">
            <a:extLst>
              <a:ext uri="{FF2B5EF4-FFF2-40B4-BE49-F238E27FC236}">
                <a16:creationId xmlns:a16="http://schemas.microsoft.com/office/drawing/2014/main" id="{9AB6D9EC-49FF-4D2C-99AF-460DB78864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A picture containing text&#10;&#10;Description generated with high confidence">
            <a:extLst>
              <a:ext uri="{FF2B5EF4-FFF2-40B4-BE49-F238E27FC236}">
                <a16:creationId xmlns:a16="http://schemas.microsoft.com/office/drawing/2014/main" id="{3C03C325-5663-4E67-B69F-2476292C9C6D}"/>
              </a:ext>
            </a:extLst>
          </p:cNvPr>
          <p:cNvPicPr>
            <a:picLocks noChangeAspect="1"/>
          </p:cNvPicPr>
          <p:nvPr/>
        </p:nvPicPr>
        <p:blipFill>
          <a:blip r:embed="rId6"/>
          <a:stretch>
            <a:fillRect/>
          </a:stretch>
        </p:blipFill>
        <p:spPr>
          <a:xfrm>
            <a:off x="6082322" y="6392496"/>
            <a:ext cx="720970" cy="296009"/>
          </a:xfrm>
          <a:prstGeom prst="rect">
            <a:avLst/>
          </a:prstGeom>
        </p:spPr>
      </p:pic>
      <p:pic>
        <p:nvPicPr>
          <p:cNvPr id="24" name="Picture 2" descr="A screenshot of a cell phone&#10;&#10;Description generated with high confidence">
            <a:extLst>
              <a:ext uri="{FF2B5EF4-FFF2-40B4-BE49-F238E27FC236}">
                <a16:creationId xmlns:a16="http://schemas.microsoft.com/office/drawing/2014/main" id="{5AADD83E-EF2D-41ED-AEFB-53356839CADE}"/>
              </a:ext>
            </a:extLst>
          </p:cNvPr>
          <p:cNvPicPr>
            <a:picLocks noChangeAspect="1"/>
          </p:cNvPicPr>
          <p:nvPr/>
        </p:nvPicPr>
        <p:blipFill rotWithShape="1">
          <a:blip r:embed="rId4"/>
          <a:srcRect l="17816" t="17265" r="13710" b="77348"/>
          <a:stretch/>
        </p:blipFill>
        <p:spPr>
          <a:xfrm>
            <a:off x="508965" y="512778"/>
            <a:ext cx="83462" cy="342054"/>
          </a:xfrm>
          <a:prstGeom prst="rect">
            <a:avLst/>
          </a:prstGeom>
        </p:spPr>
      </p:pic>
      <p:sp>
        <p:nvSpPr>
          <p:cNvPr id="4" name="Rectangle 3"/>
          <p:cNvSpPr/>
          <p:nvPr/>
        </p:nvSpPr>
        <p:spPr>
          <a:xfrm>
            <a:off x="361666" y="2496681"/>
            <a:ext cx="6789411" cy="253934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ZA"/>
          </a:p>
        </p:txBody>
      </p:sp>
    </p:spTree>
    <p:extLst>
      <p:ext uri="{BB962C8B-B14F-4D97-AF65-F5344CB8AC3E}">
        <p14:creationId xmlns:p14="http://schemas.microsoft.com/office/powerpoint/2010/main" val="27341314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a:solidFill>
                  <a:schemeClr val="tx1">
                    <a:lumMod val="75000"/>
                    <a:lumOff val="25000"/>
                  </a:schemeClr>
                </a:solidFill>
                <a:latin typeface="Franklin Gothic Medium"/>
              </a:rPr>
              <a:t>DEFINE</a:t>
            </a:r>
          </a:p>
        </p:txBody>
      </p:sp>
      <p:sp>
        <p:nvSpPr>
          <p:cNvPr id="3" name="Content Placeholder 2"/>
          <p:cNvSpPr>
            <a:spLocks noGrp="1"/>
          </p:cNvSpPr>
          <p:nvPr>
            <p:ph idx="1"/>
          </p:nvPr>
        </p:nvSpPr>
        <p:spPr>
          <a:xfrm>
            <a:off x="505459" y="1739420"/>
            <a:ext cx="10681477" cy="834795"/>
          </a:xfrm>
        </p:spPr>
        <p:txBody>
          <a:bodyPr vert="horz" lIns="91440" tIns="45720" rIns="91440" bIns="45720" rtlCol="0" anchor="t">
            <a:normAutofit fontScale="47500" lnSpcReduction="20000"/>
          </a:bodyPr>
          <a:lstStyle/>
          <a:p>
            <a:pPr lvl="0"/>
            <a:r>
              <a:rPr lang="en-ZA" dirty="0"/>
              <a:t>Develop an easy-to-use and low-administrative time-tracking system for Engineers at TE R&amp;D that will increase overall system usage. </a:t>
            </a:r>
          </a:p>
          <a:p>
            <a:pPr lvl="0"/>
            <a:r>
              <a:rPr lang="en-ZA" dirty="0"/>
              <a:t>Create a clear trail of billable working hours of Engineers on R&amp;D Projects for audit purposes and customer billing for Management reporting to Finance.</a:t>
            </a:r>
          </a:p>
          <a:p>
            <a:pPr lvl="0"/>
            <a:r>
              <a:rPr lang="en-ZA" dirty="0"/>
              <a:t>Develop a time tracking that allows Management to view complete Team Productivity and Resource Constrained projects.</a:t>
            </a:r>
          </a:p>
        </p:txBody>
      </p:sp>
      <p:graphicFrame>
        <p:nvGraphicFramePr>
          <p:cNvPr id="6" name="Content Placeholder 5"/>
          <p:cNvGraphicFramePr>
            <a:graphicFrameLocks/>
          </p:cNvGraphicFramePr>
          <p:nvPr>
            <p:extLst>
              <p:ext uri="{D42A27DB-BD31-4B8C-83A1-F6EECF244321}">
                <p14:modId xmlns:p14="http://schemas.microsoft.com/office/powerpoint/2010/main" val="2271556719"/>
              </p:ext>
            </p:extLst>
          </p:nvPr>
        </p:nvGraphicFramePr>
        <p:xfrm>
          <a:off x="264570" y="3136240"/>
          <a:ext cx="5723321" cy="3150997"/>
        </p:xfrm>
        <a:graphic>
          <a:graphicData uri="http://schemas.openxmlformats.org/drawingml/2006/table">
            <a:tbl>
              <a:tblPr firstRow="1" firstCol="1" bandRow="1">
                <a:tableStyleId>{C083E6E3-FA7D-4D7B-A595-EF9225AFEA82}</a:tableStyleId>
              </a:tblPr>
              <a:tblGrid>
                <a:gridCol w="1796473">
                  <a:extLst>
                    <a:ext uri="{9D8B030D-6E8A-4147-A177-3AD203B41FA5}">
                      <a16:colId xmlns:a16="http://schemas.microsoft.com/office/drawing/2014/main" val="3758139786"/>
                    </a:ext>
                  </a:extLst>
                </a:gridCol>
                <a:gridCol w="2070070">
                  <a:extLst>
                    <a:ext uri="{9D8B030D-6E8A-4147-A177-3AD203B41FA5}">
                      <a16:colId xmlns:a16="http://schemas.microsoft.com/office/drawing/2014/main" val="2998143125"/>
                    </a:ext>
                  </a:extLst>
                </a:gridCol>
                <a:gridCol w="1856778">
                  <a:extLst>
                    <a:ext uri="{9D8B030D-6E8A-4147-A177-3AD203B41FA5}">
                      <a16:colId xmlns:a16="http://schemas.microsoft.com/office/drawing/2014/main" val="2226837109"/>
                    </a:ext>
                  </a:extLst>
                </a:gridCol>
              </a:tblGrid>
              <a:tr h="252604">
                <a:tc>
                  <a:txBody>
                    <a:bodyPr/>
                    <a:lstStyle/>
                    <a:p>
                      <a:pPr algn="just">
                        <a:lnSpc>
                          <a:spcPct val="150000"/>
                        </a:lnSpc>
                        <a:spcAft>
                          <a:spcPts val="0"/>
                        </a:spcAft>
                      </a:pPr>
                      <a:r>
                        <a:rPr lang="en-ZA" sz="1000">
                          <a:effectLst/>
                        </a:rPr>
                        <a:t>Stakeholder</a:t>
                      </a:r>
                      <a:endParaRPr lang="en-ZA" sz="1100">
                        <a:effectLst/>
                      </a:endParaRPr>
                    </a:p>
                  </a:txBody>
                  <a:tcPr marL="68580" marR="68580" marT="0" marB="0"/>
                </a:tc>
                <a:tc>
                  <a:txBody>
                    <a:bodyPr/>
                    <a:lstStyle/>
                    <a:p>
                      <a:pPr algn="just">
                        <a:lnSpc>
                          <a:spcPct val="150000"/>
                        </a:lnSpc>
                        <a:spcAft>
                          <a:spcPts val="0"/>
                        </a:spcAft>
                      </a:pPr>
                      <a:r>
                        <a:rPr lang="en-ZA" sz="1000">
                          <a:effectLst/>
                        </a:rPr>
                        <a:t>Personas </a:t>
                      </a:r>
                      <a:endParaRPr lang="en-ZA" sz="1100">
                        <a:effectLst/>
                      </a:endParaRPr>
                    </a:p>
                  </a:txBody>
                  <a:tcPr marL="68580" marR="68580" marT="0" marB="0"/>
                </a:tc>
                <a:tc>
                  <a:txBody>
                    <a:bodyPr/>
                    <a:lstStyle/>
                    <a:p>
                      <a:pPr algn="just">
                        <a:lnSpc>
                          <a:spcPct val="150000"/>
                        </a:lnSpc>
                        <a:spcAft>
                          <a:spcPts val="0"/>
                        </a:spcAft>
                      </a:pPr>
                      <a:r>
                        <a:rPr lang="en-ZA" sz="1000">
                          <a:effectLst/>
                        </a:rPr>
                        <a:t>Role objective</a:t>
                      </a:r>
                      <a:endParaRPr lang="en-ZA" sz="1100">
                        <a:effectLst/>
                      </a:endParaRPr>
                    </a:p>
                  </a:txBody>
                  <a:tcPr marL="68580" marR="68580" marT="0" marB="0"/>
                </a:tc>
                <a:extLst>
                  <a:ext uri="{0D108BD9-81ED-4DB2-BD59-A6C34878D82A}">
                    <a16:rowId xmlns:a16="http://schemas.microsoft.com/office/drawing/2014/main" val="2918903333"/>
                  </a:ext>
                </a:extLst>
              </a:tr>
              <a:tr h="325801">
                <a:tc>
                  <a:txBody>
                    <a:bodyPr/>
                    <a:lstStyle/>
                    <a:p>
                      <a:pPr algn="l">
                        <a:lnSpc>
                          <a:spcPct val="150000"/>
                        </a:lnSpc>
                        <a:spcAft>
                          <a:spcPts val="0"/>
                        </a:spcAft>
                      </a:pPr>
                      <a:r>
                        <a:rPr lang="en-ZA" sz="1200">
                          <a:effectLst/>
                        </a:rPr>
                        <a:t>Engineers</a:t>
                      </a:r>
                    </a:p>
                  </a:txBody>
                  <a:tcPr marL="68580" marR="68580" marT="0" marB="0" anchor="ctr"/>
                </a:tc>
                <a:tc>
                  <a:txBody>
                    <a:bodyPr/>
                    <a:lstStyle/>
                    <a:p>
                      <a:pPr algn="l">
                        <a:lnSpc>
                          <a:spcPct val="150000"/>
                        </a:lnSpc>
                        <a:spcAft>
                          <a:spcPts val="0"/>
                        </a:spcAft>
                      </a:pPr>
                      <a:r>
                        <a:rPr lang="en-ZA" sz="1050" dirty="0">
                          <a:effectLst/>
                        </a:rPr>
                        <a:t>Direct Users (Input to System)</a:t>
                      </a:r>
                    </a:p>
                  </a:txBody>
                  <a:tcPr marL="68580" marR="68580" marT="0" marB="0"/>
                </a:tc>
                <a:tc>
                  <a:txBody>
                    <a:bodyPr/>
                    <a:lstStyle/>
                    <a:p>
                      <a:pPr algn="l">
                        <a:lnSpc>
                          <a:spcPct val="150000"/>
                        </a:lnSpc>
                        <a:spcAft>
                          <a:spcPts val="0"/>
                        </a:spcAft>
                      </a:pPr>
                      <a:r>
                        <a:rPr lang="en-ZA" sz="1050" dirty="0">
                          <a:effectLst/>
                        </a:rPr>
                        <a:t>Daily project tracking</a:t>
                      </a:r>
                    </a:p>
                  </a:txBody>
                  <a:tcPr marL="68580" marR="68580" marT="0" marB="0"/>
                </a:tc>
                <a:extLst>
                  <a:ext uri="{0D108BD9-81ED-4DB2-BD59-A6C34878D82A}">
                    <a16:rowId xmlns:a16="http://schemas.microsoft.com/office/drawing/2014/main" val="152139543"/>
                  </a:ext>
                </a:extLst>
              </a:tr>
              <a:tr h="733052">
                <a:tc>
                  <a:txBody>
                    <a:bodyPr/>
                    <a:lstStyle/>
                    <a:p>
                      <a:pPr algn="l">
                        <a:lnSpc>
                          <a:spcPct val="150000"/>
                        </a:lnSpc>
                        <a:spcAft>
                          <a:spcPts val="0"/>
                        </a:spcAft>
                      </a:pPr>
                      <a:r>
                        <a:rPr lang="en-ZA" sz="1200">
                          <a:effectLst/>
                        </a:rPr>
                        <a:t>Principal Engineers (Managers)</a:t>
                      </a:r>
                    </a:p>
                  </a:txBody>
                  <a:tcPr marL="68580" marR="68580" marT="0" marB="0" anchor="ctr"/>
                </a:tc>
                <a:tc>
                  <a:txBody>
                    <a:bodyPr/>
                    <a:lstStyle/>
                    <a:p>
                      <a:pPr algn="l">
                        <a:lnSpc>
                          <a:spcPct val="150000"/>
                        </a:lnSpc>
                        <a:spcAft>
                          <a:spcPts val="0"/>
                        </a:spcAft>
                      </a:pPr>
                      <a:r>
                        <a:rPr lang="en-ZA" sz="1050">
                          <a:effectLst/>
                        </a:rPr>
                        <a:t>Direct Users (Input to System)</a:t>
                      </a:r>
                    </a:p>
                    <a:p>
                      <a:pPr algn="l">
                        <a:lnSpc>
                          <a:spcPct val="150000"/>
                        </a:lnSpc>
                        <a:spcAft>
                          <a:spcPts val="0"/>
                        </a:spcAft>
                      </a:pPr>
                      <a:r>
                        <a:rPr lang="en-ZA" sz="1050">
                          <a:effectLst/>
                        </a:rPr>
                        <a:t>Team/Project Management: (Output of System)</a:t>
                      </a:r>
                    </a:p>
                  </a:txBody>
                  <a:tcPr marL="68580" marR="68580" marT="0" marB="0"/>
                </a:tc>
                <a:tc>
                  <a:txBody>
                    <a:bodyPr/>
                    <a:lstStyle/>
                    <a:p>
                      <a:pPr algn="l">
                        <a:lnSpc>
                          <a:spcPct val="150000"/>
                        </a:lnSpc>
                        <a:spcAft>
                          <a:spcPts val="0"/>
                        </a:spcAft>
                      </a:pPr>
                      <a:r>
                        <a:rPr lang="en-ZA" sz="1050">
                          <a:effectLst/>
                        </a:rPr>
                        <a:t>Project tracking</a:t>
                      </a:r>
                    </a:p>
                    <a:p>
                      <a:pPr algn="l">
                        <a:lnSpc>
                          <a:spcPct val="150000"/>
                        </a:lnSpc>
                        <a:spcAft>
                          <a:spcPts val="0"/>
                        </a:spcAft>
                      </a:pPr>
                      <a:r>
                        <a:rPr lang="en-ZA" sz="1050">
                          <a:effectLst/>
                        </a:rPr>
                        <a:t>Team Performance</a:t>
                      </a:r>
                    </a:p>
                    <a:p>
                      <a:pPr algn="l">
                        <a:lnSpc>
                          <a:spcPct val="150000"/>
                        </a:lnSpc>
                        <a:spcAft>
                          <a:spcPts val="0"/>
                        </a:spcAft>
                      </a:pPr>
                      <a:r>
                        <a:rPr lang="en-ZA" sz="1050">
                          <a:effectLst/>
                        </a:rPr>
                        <a:t>View resource allocation</a:t>
                      </a:r>
                    </a:p>
                  </a:txBody>
                  <a:tcPr marL="68580" marR="68580" marT="0" marB="0"/>
                </a:tc>
                <a:extLst>
                  <a:ext uri="{0D108BD9-81ED-4DB2-BD59-A6C34878D82A}">
                    <a16:rowId xmlns:a16="http://schemas.microsoft.com/office/drawing/2014/main" val="836260164"/>
                  </a:ext>
                </a:extLst>
              </a:tr>
              <a:tr h="683427">
                <a:tc>
                  <a:txBody>
                    <a:bodyPr/>
                    <a:lstStyle/>
                    <a:p>
                      <a:pPr algn="just">
                        <a:lnSpc>
                          <a:spcPct val="150000"/>
                        </a:lnSpc>
                        <a:spcAft>
                          <a:spcPts val="0"/>
                        </a:spcAft>
                      </a:pPr>
                      <a:r>
                        <a:rPr lang="en-ZA" sz="1200">
                          <a:effectLst/>
                        </a:rPr>
                        <a:t>Project Managers</a:t>
                      </a:r>
                    </a:p>
                  </a:txBody>
                  <a:tcPr marL="68580" marR="68580" marT="0" marB="0" anchor="ctr"/>
                </a:tc>
                <a:tc>
                  <a:txBody>
                    <a:bodyPr/>
                    <a:lstStyle/>
                    <a:p>
                      <a:pPr algn="just">
                        <a:lnSpc>
                          <a:spcPct val="150000"/>
                        </a:lnSpc>
                        <a:spcAft>
                          <a:spcPts val="0"/>
                        </a:spcAft>
                      </a:pPr>
                      <a:r>
                        <a:rPr lang="en-ZA" sz="1100">
                          <a:effectLst/>
                        </a:rPr>
                        <a:t>Project Management (Output of System)</a:t>
                      </a:r>
                    </a:p>
                  </a:txBody>
                  <a:tcPr marL="68580" marR="68580" marT="0" marB="0" anchor="ctr"/>
                </a:tc>
                <a:tc>
                  <a:txBody>
                    <a:bodyPr/>
                    <a:lstStyle/>
                    <a:p>
                      <a:pPr algn="just">
                        <a:lnSpc>
                          <a:spcPct val="150000"/>
                        </a:lnSpc>
                        <a:spcAft>
                          <a:spcPts val="0"/>
                        </a:spcAft>
                      </a:pPr>
                      <a:r>
                        <a:rPr lang="en-ZA" sz="1100">
                          <a:effectLst/>
                        </a:rPr>
                        <a:t>Improve project tracking</a:t>
                      </a:r>
                    </a:p>
                    <a:p>
                      <a:pPr algn="just">
                        <a:lnSpc>
                          <a:spcPct val="150000"/>
                        </a:lnSpc>
                        <a:spcAft>
                          <a:spcPts val="0"/>
                        </a:spcAft>
                      </a:pPr>
                      <a:r>
                        <a:rPr lang="en-ZA" sz="1100">
                          <a:effectLst/>
                        </a:rPr>
                        <a:t>Project end date forecasting</a:t>
                      </a:r>
                    </a:p>
                  </a:txBody>
                  <a:tcPr marL="68580" marR="68580" marT="0" marB="0" anchor="ctr"/>
                </a:tc>
                <a:extLst>
                  <a:ext uri="{0D108BD9-81ED-4DB2-BD59-A6C34878D82A}">
                    <a16:rowId xmlns:a16="http://schemas.microsoft.com/office/drawing/2014/main" val="3773197623"/>
                  </a:ext>
                </a:extLst>
              </a:tr>
              <a:tr h="1156113">
                <a:tc>
                  <a:txBody>
                    <a:bodyPr/>
                    <a:lstStyle/>
                    <a:p>
                      <a:pPr algn="just">
                        <a:lnSpc>
                          <a:spcPct val="150000"/>
                        </a:lnSpc>
                        <a:spcAft>
                          <a:spcPts val="0"/>
                        </a:spcAft>
                      </a:pPr>
                      <a:r>
                        <a:rPr lang="en-ZA" sz="900" dirty="0" smtClean="0">
                          <a:effectLst/>
                        </a:rPr>
                        <a:t>Finance</a:t>
                      </a:r>
                      <a:endParaRPr lang="en-ZA" sz="1050" dirty="0">
                        <a:effectLst/>
                      </a:endParaRPr>
                    </a:p>
                  </a:txBody>
                  <a:tcPr marL="68580" marR="68580" marT="0" marB="0" anchor="ctr"/>
                </a:tc>
                <a:tc>
                  <a:txBody>
                    <a:bodyPr/>
                    <a:lstStyle/>
                    <a:p>
                      <a:pPr algn="just">
                        <a:lnSpc>
                          <a:spcPct val="150000"/>
                        </a:lnSpc>
                        <a:spcAft>
                          <a:spcPts val="0"/>
                        </a:spcAft>
                      </a:pPr>
                      <a:r>
                        <a:rPr lang="en-ZA" sz="900">
                          <a:effectLst/>
                        </a:rPr>
                        <a:t>Auditors (Output of System)</a:t>
                      </a:r>
                      <a:endParaRPr lang="en-ZA" sz="1050">
                        <a:effectLst/>
                      </a:endParaRPr>
                    </a:p>
                  </a:txBody>
                  <a:tcPr marL="68580" marR="68580" marT="0" marB="0" anchor="ctr"/>
                </a:tc>
                <a:tc>
                  <a:txBody>
                    <a:bodyPr/>
                    <a:lstStyle/>
                    <a:p>
                      <a:pPr algn="just">
                        <a:lnSpc>
                          <a:spcPct val="150000"/>
                        </a:lnSpc>
                        <a:spcAft>
                          <a:spcPts val="0"/>
                        </a:spcAft>
                      </a:pPr>
                      <a:r>
                        <a:rPr lang="en-ZA" sz="900" dirty="0">
                          <a:effectLst/>
                        </a:rPr>
                        <a:t>Billable working hours per project</a:t>
                      </a:r>
                      <a:endParaRPr lang="en-ZA" sz="1050" dirty="0">
                        <a:effectLst/>
                      </a:endParaRPr>
                    </a:p>
                    <a:p>
                      <a:pPr algn="just">
                        <a:lnSpc>
                          <a:spcPct val="150000"/>
                        </a:lnSpc>
                        <a:spcAft>
                          <a:spcPts val="0"/>
                        </a:spcAft>
                      </a:pPr>
                      <a:r>
                        <a:rPr lang="en-ZA" sz="900" dirty="0">
                          <a:effectLst/>
                        </a:rPr>
                        <a:t>Audit trial of engineer time spent</a:t>
                      </a:r>
                      <a:endParaRPr lang="en-ZA" sz="1050" dirty="0">
                        <a:effectLst/>
                      </a:endParaRPr>
                    </a:p>
                    <a:p>
                      <a:pPr algn="just">
                        <a:lnSpc>
                          <a:spcPct val="150000"/>
                        </a:lnSpc>
                        <a:spcAft>
                          <a:spcPts val="0"/>
                        </a:spcAft>
                      </a:pPr>
                      <a:r>
                        <a:rPr lang="en-ZA" sz="900" dirty="0">
                          <a:effectLst/>
                        </a:rPr>
                        <a:t>% time worked on projects</a:t>
                      </a:r>
                      <a:endParaRPr lang="en-ZA" sz="1050" dirty="0">
                        <a:effectLst/>
                      </a:endParaRPr>
                    </a:p>
                  </a:txBody>
                  <a:tcPr marL="68580" marR="68580" marT="0" marB="0" anchor="ctr"/>
                </a:tc>
                <a:extLst>
                  <a:ext uri="{0D108BD9-81ED-4DB2-BD59-A6C34878D82A}">
                    <a16:rowId xmlns:a16="http://schemas.microsoft.com/office/drawing/2014/main" val="1717590220"/>
                  </a:ext>
                </a:extLst>
              </a:tr>
            </a:tbl>
          </a:graphicData>
        </a:graphic>
      </p:graphicFrame>
      <p:sp>
        <p:nvSpPr>
          <p:cNvPr id="8" name="Title 1"/>
          <p:cNvSpPr txBox="1">
            <a:spLocks/>
          </p:cNvSpPr>
          <p:nvPr/>
        </p:nvSpPr>
        <p:spPr>
          <a:xfrm>
            <a:off x="505459" y="1159259"/>
            <a:ext cx="11085015" cy="413479"/>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ZA" sz="1600" b="1" cap="none" dirty="0" smtClean="0"/>
              <a:t>Multiple Problems Identified After Empathise, these few problem statements were needed to have an holistic system solution:</a:t>
            </a:r>
            <a:endParaRPr lang="en-ZA" sz="2000" b="1" cap="none" dirty="0">
              <a:cs typeface="Calibri Light"/>
            </a:endParaRPr>
          </a:p>
        </p:txBody>
      </p:sp>
      <p:sp>
        <p:nvSpPr>
          <p:cNvPr id="9" name="Title 1"/>
          <p:cNvSpPr txBox="1">
            <a:spLocks/>
          </p:cNvSpPr>
          <p:nvPr/>
        </p:nvSpPr>
        <p:spPr>
          <a:xfrm>
            <a:off x="-769095" y="2752728"/>
            <a:ext cx="3747405" cy="41347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ZA" sz="1400" dirty="0"/>
              <a:t>Stakeholder identification</a:t>
            </a:r>
          </a:p>
        </p:txBody>
      </p:sp>
      <p:sp>
        <p:nvSpPr>
          <p:cNvPr id="13" name="Title 1"/>
          <p:cNvSpPr txBox="1">
            <a:spLocks/>
          </p:cNvSpPr>
          <p:nvPr/>
        </p:nvSpPr>
        <p:spPr>
          <a:xfrm>
            <a:off x="4363741" y="2765971"/>
            <a:ext cx="5189483" cy="413479"/>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ZA" sz="1400"/>
              <a:t>Pain points, Challenges, Decisions</a:t>
            </a:r>
          </a:p>
        </p:txBody>
      </p:sp>
      <p:graphicFrame>
        <p:nvGraphicFramePr>
          <p:cNvPr id="14" name="Content Placeholder 3"/>
          <p:cNvGraphicFramePr>
            <a:graphicFrameLocks/>
          </p:cNvGraphicFramePr>
          <p:nvPr>
            <p:extLst>
              <p:ext uri="{D42A27DB-BD31-4B8C-83A1-F6EECF244321}">
                <p14:modId xmlns:p14="http://schemas.microsoft.com/office/powerpoint/2010/main" val="2566022370"/>
              </p:ext>
            </p:extLst>
          </p:nvPr>
        </p:nvGraphicFramePr>
        <p:xfrm>
          <a:off x="6140169" y="3139428"/>
          <a:ext cx="5642302" cy="3150991"/>
        </p:xfrm>
        <a:graphic>
          <a:graphicData uri="http://schemas.openxmlformats.org/drawingml/2006/table">
            <a:tbl>
              <a:tblPr firstRow="1" bandRow="1">
                <a:tableStyleId>{C083E6E3-FA7D-4D7B-A595-EF9225AFEA82}</a:tableStyleId>
              </a:tblPr>
              <a:tblGrid>
                <a:gridCol w="2821151">
                  <a:extLst>
                    <a:ext uri="{9D8B030D-6E8A-4147-A177-3AD203B41FA5}">
                      <a16:colId xmlns:a16="http://schemas.microsoft.com/office/drawing/2014/main" val="3085720425"/>
                    </a:ext>
                  </a:extLst>
                </a:gridCol>
                <a:gridCol w="2821151">
                  <a:extLst>
                    <a:ext uri="{9D8B030D-6E8A-4147-A177-3AD203B41FA5}">
                      <a16:colId xmlns:a16="http://schemas.microsoft.com/office/drawing/2014/main" val="1533141825"/>
                    </a:ext>
                  </a:extLst>
                </a:gridCol>
              </a:tblGrid>
              <a:tr h="247129">
                <a:tc>
                  <a:txBody>
                    <a:bodyPr/>
                    <a:lstStyle/>
                    <a:p>
                      <a:pPr>
                        <a:buNone/>
                      </a:pPr>
                      <a:r>
                        <a:rPr lang="en-ZA" sz="1000"/>
                        <a:t>Main Challenges/Pain Points:</a:t>
                      </a:r>
                    </a:p>
                  </a:txBody>
                  <a:tcPr anchor="ctr"/>
                </a:tc>
                <a:tc>
                  <a:txBody>
                    <a:bodyPr/>
                    <a:lstStyle/>
                    <a:p>
                      <a:pPr>
                        <a:buNone/>
                      </a:pPr>
                      <a:r>
                        <a:rPr lang="en-ZA" sz="1000"/>
                        <a:t>Key Decisions / Design Criteria</a:t>
                      </a:r>
                    </a:p>
                  </a:txBody>
                  <a:tcPr anchor="ctr"/>
                </a:tc>
                <a:extLst>
                  <a:ext uri="{0D108BD9-81ED-4DB2-BD59-A6C34878D82A}">
                    <a16:rowId xmlns:a16="http://schemas.microsoft.com/office/drawing/2014/main" val="1047781011"/>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dirty="0"/>
                        <a:t>Leave Capturing</a:t>
                      </a:r>
                      <a:r>
                        <a:rPr lang="en-ZA" sz="1000" baseline="0" dirty="0"/>
                        <a:t> per day</a:t>
                      </a:r>
                      <a:endParaRPr lang="en-ZA" sz="1000" dirty="0"/>
                    </a:p>
                  </a:txBody>
                  <a:tcPr anchor="ctr"/>
                </a:tc>
                <a:tc>
                  <a:txBody>
                    <a:bodyPr/>
                    <a:lstStyle/>
                    <a:p>
                      <a:pPr>
                        <a:buNone/>
                      </a:pPr>
                      <a:r>
                        <a:rPr lang="en-ZA" sz="1000"/>
                        <a:t>Integrate</a:t>
                      </a:r>
                      <a:r>
                        <a:rPr lang="en-ZA" sz="1000" baseline="0"/>
                        <a:t> to HR systems</a:t>
                      </a:r>
                      <a:endParaRPr lang="en-ZA" sz="1000"/>
                    </a:p>
                  </a:txBody>
                  <a:tcPr anchor="ctr"/>
                </a:tc>
                <a:extLst>
                  <a:ext uri="{0D108BD9-81ED-4DB2-BD59-A6C34878D82A}">
                    <a16:rowId xmlns:a16="http://schemas.microsoft.com/office/drawing/2014/main" val="830517381"/>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Too many clicks to capture</a:t>
                      </a:r>
                    </a:p>
                  </a:txBody>
                  <a:tcPr anchor="ctr"/>
                </a:tc>
                <a:tc>
                  <a:txBody>
                    <a:bodyPr/>
                    <a:lstStyle/>
                    <a:p>
                      <a:pPr>
                        <a:buNone/>
                      </a:pPr>
                      <a:r>
                        <a:rPr lang="en-ZA" sz="1000" dirty="0"/>
                        <a:t>2 click process</a:t>
                      </a:r>
                      <a:r>
                        <a:rPr lang="en-ZA" sz="1000" baseline="0" dirty="0"/>
                        <a:t> max</a:t>
                      </a:r>
                      <a:endParaRPr lang="en-ZA" sz="1000" dirty="0"/>
                    </a:p>
                  </a:txBody>
                  <a:tcPr anchor="ctr"/>
                </a:tc>
                <a:extLst>
                  <a:ext uri="{0D108BD9-81ED-4DB2-BD59-A6C34878D82A}">
                    <a16:rowId xmlns:a16="http://schemas.microsoft.com/office/drawing/2014/main" val="3835577403"/>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GUI not user friendly</a:t>
                      </a:r>
                    </a:p>
                  </a:txBody>
                  <a:tcPr anchor="ctr"/>
                </a:tc>
                <a:tc>
                  <a:txBody>
                    <a:bodyPr/>
                    <a:lstStyle/>
                    <a:p>
                      <a:pPr>
                        <a:buNone/>
                      </a:pPr>
                      <a:r>
                        <a:rPr lang="en-ZA" sz="1000"/>
                        <a:t>Design</a:t>
                      </a:r>
                      <a:r>
                        <a:rPr lang="en-ZA" sz="1000" baseline="0"/>
                        <a:t> Flow for GUI</a:t>
                      </a:r>
                      <a:endParaRPr lang="en-ZA" sz="1000"/>
                    </a:p>
                  </a:txBody>
                  <a:tcPr anchor="ctr"/>
                </a:tc>
                <a:extLst>
                  <a:ext uri="{0D108BD9-81ED-4DB2-BD59-A6C34878D82A}">
                    <a16:rowId xmlns:a16="http://schemas.microsoft.com/office/drawing/2014/main" val="3632720054"/>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Time per minute selection is overkill</a:t>
                      </a:r>
                    </a:p>
                  </a:txBody>
                  <a:tcPr anchor="ctr"/>
                </a:tc>
                <a:tc>
                  <a:txBody>
                    <a:bodyPr/>
                    <a:lstStyle/>
                    <a:p>
                      <a:pPr>
                        <a:buNone/>
                      </a:pPr>
                      <a:r>
                        <a:rPr lang="en-ZA" sz="1000"/>
                        <a:t>Log only</a:t>
                      </a:r>
                      <a:r>
                        <a:rPr lang="en-ZA" sz="1000" baseline="0"/>
                        <a:t> hours per project</a:t>
                      </a:r>
                      <a:endParaRPr lang="en-ZA" sz="1000"/>
                    </a:p>
                  </a:txBody>
                  <a:tcPr anchor="ctr"/>
                </a:tc>
                <a:extLst>
                  <a:ext uri="{0D108BD9-81ED-4DB2-BD59-A6C34878D82A}">
                    <a16:rowId xmlns:a16="http://schemas.microsoft.com/office/drawing/2014/main" val="555063340"/>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Daily tracking tedious/ weekly tracking – forget what was done</a:t>
                      </a:r>
                    </a:p>
                  </a:txBody>
                  <a:tcPr anchor="ctr"/>
                </a:tc>
                <a:tc>
                  <a:txBody>
                    <a:bodyPr/>
                    <a:lstStyle/>
                    <a:p>
                      <a:pPr>
                        <a:buNone/>
                      </a:pPr>
                      <a:r>
                        <a:rPr lang="en-ZA" sz="1000" dirty="0"/>
                        <a:t>Auto-populate</a:t>
                      </a:r>
                      <a:r>
                        <a:rPr lang="en-ZA" sz="1000" baseline="0" dirty="0"/>
                        <a:t> activities – confirm if correct</a:t>
                      </a:r>
                      <a:endParaRPr lang="en-ZA" sz="1000" dirty="0"/>
                    </a:p>
                  </a:txBody>
                  <a:tcPr anchor="ctr"/>
                </a:tc>
                <a:extLst>
                  <a:ext uri="{0D108BD9-81ED-4DB2-BD59-A6C34878D82A}">
                    <a16:rowId xmlns:a16="http://schemas.microsoft.com/office/drawing/2014/main" val="2739072209"/>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Too many types of tasks/phases to select from</a:t>
                      </a:r>
                    </a:p>
                  </a:txBody>
                  <a:tcPr anchor="ctr"/>
                </a:tc>
                <a:tc>
                  <a:txBody>
                    <a:bodyPr/>
                    <a:lstStyle/>
                    <a:p>
                      <a:pPr>
                        <a:buNone/>
                      </a:pPr>
                      <a:r>
                        <a:rPr lang="en-ZA" sz="1000" dirty="0"/>
                        <a:t>Reduce</a:t>
                      </a:r>
                      <a:r>
                        <a:rPr lang="en-ZA" sz="1000" baseline="0" dirty="0"/>
                        <a:t> number of tasks per project</a:t>
                      </a:r>
                      <a:endParaRPr lang="en-ZA" sz="1000" dirty="0"/>
                    </a:p>
                  </a:txBody>
                  <a:tcPr anchor="ctr"/>
                </a:tc>
                <a:extLst>
                  <a:ext uri="{0D108BD9-81ED-4DB2-BD59-A6C34878D82A}">
                    <a16:rowId xmlns:a16="http://schemas.microsoft.com/office/drawing/2014/main" val="114867619"/>
                  </a:ext>
                </a:extLst>
              </a:tr>
            </a:tbl>
          </a:graphicData>
        </a:graphic>
      </p:graphicFrame>
      <p:pic>
        <p:nvPicPr>
          <p:cNvPr id="4" name="Picture 2" descr="A screenshot of a cell phone&#10;&#10;Description generated with high confidence">
            <a:extLst>
              <a:ext uri="{FF2B5EF4-FFF2-40B4-BE49-F238E27FC236}">
                <a16:creationId xmlns:a16="http://schemas.microsoft.com/office/drawing/2014/main" id="{8EE87445-5B7C-446D-80FB-0ED371D211B1}"/>
              </a:ext>
            </a:extLst>
          </p:cNvPr>
          <p:cNvPicPr>
            <a:picLocks noChangeAspect="1"/>
          </p:cNvPicPr>
          <p:nvPr/>
        </p:nvPicPr>
        <p:blipFill rotWithShape="1">
          <a:blip r:embed="rId2"/>
          <a:srcRect l="17816" t="17265" r="13710" b="77348"/>
          <a:stretch/>
        </p:blipFill>
        <p:spPr>
          <a:xfrm>
            <a:off x="7005504" y="6315701"/>
            <a:ext cx="5182999" cy="537438"/>
          </a:xfrm>
          <a:prstGeom prst="rect">
            <a:avLst/>
          </a:prstGeom>
        </p:spPr>
      </p:pic>
      <p:sp>
        <p:nvSpPr>
          <p:cNvPr id="5" name="TextBox 4">
            <a:extLst>
              <a:ext uri="{FF2B5EF4-FFF2-40B4-BE49-F238E27FC236}">
                <a16:creationId xmlns:a16="http://schemas.microsoft.com/office/drawing/2014/main" id="{7858701A-DF44-45BA-A67B-287E43ABCBAF}"/>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7" name="Picture 2" descr="https://upload.wikimedia.org/wikipedia/commons/thumb/e/ee/South_Africa_Transnet.svg/2000px-South_Africa_Transnet.svg.png">
            <a:extLst>
              <a:ext uri="{FF2B5EF4-FFF2-40B4-BE49-F238E27FC236}">
                <a16:creationId xmlns:a16="http://schemas.microsoft.com/office/drawing/2014/main" id="{A70724A1-D0E7-48E6-A085-283F6CD04C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picture containing text&#10;&#10;Description generated with high confidence">
            <a:extLst>
              <a:ext uri="{FF2B5EF4-FFF2-40B4-BE49-F238E27FC236}">
                <a16:creationId xmlns:a16="http://schemas.microsoft.com/office/drawing/2014/main" id="{4FBC2AEC-9181-4D05-BC3A-CB94AC2DCD5C}"/>
              </a:ext>
            </a:extLst>
          </p:cNvPr>
          <p:cNvPicPr>
            <a:picLocks noChangeAspect="1"/>
          </p:cNvPicPr>
          <p:nvPr/>
        </p:nvPicPr>
        <p:blipFill>
          <a:blip r:embed="rId4"/>
          <a:stretch>
            <a:fillRect/>
          </a:stretch>
        </p:blipFill>
        <p:spPr>
          <a:xfrm>
            <a:off x="6082322" y="6392496"/>
            <a:ext cx="720970" cy="296009"/>
          </a:xfrm>
          <a:prstGeom prst="rect">
            <a:avLst/>
          </a:prstGeom>
        </p:spPr>
      </p:pic>
      <p:pic>
        <p:nvPicPr>
          <p:cNvPr id="28" name="Picture 2" descr="A screenshot of a cell phone&#10;&#10;Description generated with high confidence">
            <a:extLst>
              <a:ext uri="{FF2B5EF4-FFF2-40B4-BE49-F238E27FC236}">
                <a16:creationId xmlns:a16="http://schemas.microsoft.com/office/drawing/2014/main" id="{752A458C-81E0-4CA7-A35E-C3EB9CD51776}"/>
              </a:ext>
            </a:extLst>
          </p:cNvPr>
          <p:cNvPicPr>
            <a:picLocks noChangeAspect="1"/>
          </p:cNvPicPr>
          <p:nvPr/>
        </p:nvPicPr>
        <p:blipFill rotWithShape="1">
          <a:blip r:embed="rId2"/>
          <a:srcRect l="17816" t="17265" r="13710" b="77348"/>
          <a:stretch/>
        </p:blipFill>
        <p:spPr>
          <a:xfrm>
            <a:off x="508965" y="512778"/>
            <a:ext cx="83462" cy="342054"/>
          </a:xfrm>
          <a:prstGeom prst="rect">
            <a:avLst/>
          </a:prstGeom>
        </p:spPr>
      </p:pic>
    </p:spTree>
    <p:extLst>
      <p:ext uri="{BB962C8B-B14F-4D97-AF65-F5344CB8AC3E}">
        <p14:creationId xmlns:p14="http://schemas.microsoft.com/office/powerpoint/2010/main" val="3961616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a:solidFill>
                  <a:schemeClr val="tx1">
                    <a:lumMod val="75000"/>
                    <a:lumOff val="25000"/>
                  </a:schemeClr>
                </a:solidFill>
                <a:latin typeface="Franklin Gothic Medium"/>
              </a:rPr>
              <a:t>IDEATE</a:t>
            </a:r>
          </a:p>
        </p:txBody>
      </p:sp>
      <p:grpSp>
        <p:nvGrpSpPr>
          <p:cNvPr id="6" name="Group 5">
            <a:extLst>
              <a:ext uri="{FF2B5EF4-FFF2-40B4-BE49-F238E27FC236}">
                <a16:creationId xmlns:a16="http://schemas.microsoft.com/office/drawing/2014/main" id="{D009D1CC-FD8D-4B33-AC25-F9C471CF5D77}"/>
              </a:ext>
            </a:extLst>
          </p:cNvPr>
          <p:cNvGrpSpPr/>
          <p:nvPr/>
        </p:nvGrpSpPr>
        <p:grpSpPr>
          <a:xfrm>
            <a:off x="2223391" y="813799"/>
            <a:ext cx="8128000" cy="5418667"/>
            <a:chOff x="2032000" y="719666"/>
            <a:chExt cx="8128000" cy="5418667"/>
          </a:xfrm>
          <a:solidFill>
            <a:srgbClr val="FF1F0F"/>
          </a:solidFill>
        </p:grpSpPr>
        <p:graphicFrame>
          <p:nvGraphicFramePr>
            <p:cNvPr id="3" name="Diagram 2">
              <a:extLst>
                <a:ext uri="{FF2B5EF4-FFF2-40B4-BE49-F238E27FC236}">
                  <a16:creationId xmlns:a16="http://schemas.microsoft.com/office/drawing/2014/main" id="{F58A98ED-87B2-44F0-8865-45D8A557546B}"/>
                </a:ext>
              </a:extLst>
            </p:cNvPr>
            <p:cNvGraphicFramePr/>
            <p:nvPr>
              <p:extLst>
                <p:ext uri="{D42A27DB-BD31-4B8C-83A1-F6EECF244321}">
                  <p14:modId xmlns:p14="http://schemas.microsoft.com/office/powerpoint/2010/main" val="124868546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B10111DF-FD56-4F8E-A1E0-13AA380D020F}"/>
                </a:ext>
              </a:extLst>
            </p:cNvPr>
            <p:cNvSpPr/>
            <p:nvPr/>
          </p:nvSpPr>
          <p:spPr>
            <a:xfrm>
              <a:off x="5495415" y="996675"/>
              <a:ext cx="945235" cy="832745"/>
            </a:xfrm>
            <a:prstGeom prst="ellipse">
              <a:avLst/>
            </a:prstGeom>
            <a:solidFill>
              <a:srgbClr val="FF79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a:latin typeface="Calibri Light"/>
                  <a:cs typeface="Calibri Light"/>
                </a:rPr>
                <a:t>Biometric tracking</a:t>
              </a:r>
              <a:endParaRPr lang="en-US" sz="900" b="1">
                <a:latin typeface="Calibri Light"/>
                <a:cs typeface="Calibri Light"/>
              </a:endParaRPr>
            </a:p>
          </p:txBody>
        </p:sp>
        <p:sp>
          <p:nvSpPr>
            <p:cNvPr id="23" name="Oval 22">
              <a:extLst>
                <a:ext uri="{FF2B5EF4-FFF2-40B4-BE49-F238E27FC236}">
                  <a16:creationId xmlns:a16="http://schemas.microsoft.com/office/drawing/2014/main" id="{98EB19B0-78B0-404A-A0FB-C58DCE5D26CA}"/>
                </a:ext>
              </a:extLst>
            </p:cNvPr>
            <p:cNvSpPr/>
            <p:nvPr/>
          </p:nvSpPr>
          <p:spPr>
            <a:xfrm>
              <a:off x="4944039" y="2686003"/>
              <a:ext cx="1086395" cy="1067058"/>
            </a:xfrm>
            <a:prstGeom prst="ellipse">
              <a:avLst/>
            </a:prstGeom>
            <a:solidFill>
              <a:srgbClr val="FF9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ZA" sz="900" dirty="0">
                  <a:latin typeface="Calibri Light"/>
                  <a:cs typeface="Calibri Light"/>
                </a:rPr>
                <a:t>Pocket camera that checks what is being done</a:t>
              </a:r>
              <a:endParaRPr lang="en-US" sz="900" b="1" dirty="0">
                <a:latin typeface="Calibri Light"/>
                <a:cs typeface="Calibri Light"/>
              </a:endParaRPr>
            </a:p>
          </p:txBody>
        </p:sp>
        <p:sp>
          <p:nvSpPr>
            <p:cNvPr id="24" name="Oval 23">
              <a:extLst>
                <a:ext uri="{FF2B5EF4-FFF2-40B4-BE49-F238E27FC236}">
                  <a16:creationId xmlns:a16="http://schemas.microsoft.com/office/drawing/2014/main" id="{7BD7B0D4-CBA2-4958-9E1F-A82B64E4901D}"/>
                </a:ext>
              </a:extLst>
            </p:cNvPr>
            <p:cNvSpPr/>
            <p:nvPr/>
          </p:nvSpPr>
          <p:spPr>
            <a:xfrm>
              <a:off x="6184196" y="2683019"/>
              <a:ext cx="1240008" cy="1067058"/>
            </a:xfrm>
            <a:prstGeom prst="ellipse">
              <a:avLst/>
            </a:prstGeom>
            <a:solidFill>
              <a:srgbClr val="FF9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smtClean="0">
                  <a:latin typeface="Calibri Light"/>
                  <a:cs typeface="Calibri Light"/>
                </a:rPr>
                <a:t>Web App </a:t>
              </a:r>
              <a:r>
                <a:rPr lang="en-ZA" sz="900" dirty="0">
                  <a:latin typeface="Calibri Light"/>
                  <a:cs typeface="Calibri Light"/>
                </a:rPr>
                <a:t>that pops up and requests </a:t>
              </a:r>
              <a:r>
                <a:rPr lang="en-ZA" sz="900" dirty="0" smtClean="0">
                  <a:latin typeface="Calibri Light"/>
                  <a:cs typeface="Calibri Light"/>
                </a:rPr>
                <a:t>confirmation on </a:t>
              </a:r>
              <a:r>
                <a:rPr lang="en-ZA" sz="900" dirty="0">
                  <a:latin typeface="Calibri Light"/>
                  <a:cs typeface="Calibri Light"/>
                </a:rPr>
                <a:t>current work</a:t>
              </a:r>
              <a:endParaRPr lang="en-US" sz="900" b="1" dirty="0">
                <a:latin typeface="Calibri Light"/>
                <a:cs typeface="Calibri Light"/>
              </a:endParaRPr>
            </a:p>
          </p:txBody>
        </p:sp>
        <p:sp>
          <p:nvSpPr>
            <p:cNvPr id="26" name="Oval 25">
              <a:extLst>
                <a:ext uri="{FF2B5EF4-FFF2-40B4-BE49-F238E27FC236}">
                  <a16:creationId xmlns:a16="http://schemas.microsoft.com/office/drawing/2014/main" id="{43555ACF-D54A-41C9-8840-12C83BFE7D75}"/>
                </a:ext>
              </a:extLst>
            </p:cNvPr>
            <p:cNvSpPr/>
            <p:nvPr/>
          </p:nvSpPr>
          <p:spPr>
            <a:xfrm>
              <a:off x="4762747" y="1795360"/>
              <a:ext cx="970545" cy="869086"/>
            </a:xfrm>
            <a:prstGeom prst="ellipse">
              <a:avLst/>
            </a:prstGeom>
            <a:solidFill>
              <a:srgbClr val="FF79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a:latin typeface="Calibri Light"/>
                  <a:cs typeface="Calibri Light"/>
                </a:rPr>
                <a:t>Timesheet (manual)</a:t>
              </a:r>
              <a:endParaRPr lang="en-US" sz="900" b="1">
                <a:latin typeface="Calibri Light"/>
                <a:cs typeface="Calibri Light"/>
              </a:endParaRPr>
            </a:p>
          </p:txBody>
        </p:sp>
      </p:grpSp>
      <p:pic>
        <p:nvPicPr>
          <p:cNvPr id="4" name="Picture 2" descr="A screenshot of a cell phone&#10;&#10;Description generated with high confidence">
            <a:extLst>
              <a:ext uri="{FF2B5EF4-FFF2-40B4-BE49-F238E27FC236}">
                <a16:creationId xmlns:a16="http://schemas.microsoft.com/office/drawing/2014/main" id="{0189D1CD-D5AC-4383-BE9B-0BD85062DC80}"/>
              </a:ext>
            </a:extLst>
          </p:cNvPr>
          <p:cNvPicPr>
            <a:picLocks noChangeAspect="1"/>
          </p:cNvPicPr>
          <p:nvPr/>
        </p:nvPicPr>
        <p:blipFill rotWithShape="1">
          <a:blip r:embed="rId8"/>
          <a:srcRect l="17816" t="17265" r="13710" b="77348"/>
          <a:stretch/>
        </p:blipFill>
        <p:spPr>
          <a:xfrm>
            <a:off x="7005504" y="6315701"/>
            <a:ext cx="5182999" cy="537438"/>
          </a:xfrm>
          <a:prstGeom prst="rect">
            <a:avLst/>
          </a:prstGeom>
        </p:spPr>
      </p:pic>
      <p:sp>
        <p:nvSpPr>
          <p:cNvPr id="7" name="TextBox 6">
            <a:extLst>
              <a:ext uri="{FF2B5EF4-FFF2-40B4-BE49-F238E27FC236}">
                <a16:creationId xmlns:a16="http://schemas.microsoft.com/office/drawing/2014/main" id="{E847429D-6B11-4B4C-B1EF-18C92442DE78}"/>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8" name="Picture 2" descr="https://upload.wikimedia.org/wikipedia/commons/thumb/e/ee/South_Africa_Transnet.svg/2000px-South_Africa_Transnet.svg.png">
            <a:extLst>
              <a:ext uri="{FF2B5EF4-FFF2-40B4-BE49-F238E27FC236}">
                <a16:creationId xmlns:a16="http://schemas.microsoft.com/office/drawing/2014/main" id="{3DF8C4B7-A6CA-4846-818C-F061690CE99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 picture containing text&#10;&#10;Description generated with high confidence">
            <a:extLst>
              <a:ext uri="{FF2B5EF4-FFF2-40B4-BE49-F238E27FC236}">
                <a16:creationId xmlns:a16="http://schemas.microsoft.com/office/drawing/2014/main" id="{BBF7FA9E-FBA4-4978-8160-9945C0058C1F}"/>
              </a:ext>
            </a:extLst>
          </p:cNvPr>
          <p:cNvPicPr>
            <a:picLocks noChangeAspect="1"/>
          </p:cNvPicPr>
          <p:nvPr/>
        </p:nvPicPr>
        <p:blipFill>
          <a:blip r:embed="rId10"/>
          <a:stretch>
            <a:fillRect/>
          </a:stretch>
        </p:blipFill>
        <p:spPr>
          <a:xfrm>
            <a:off x="6082322" y="6392496"/>
            <a:ext cx="720970" cy="296009"/>
          </a:xfrm>
          <a:prstGeom prst="rect">
            <a:avLst/>
          </a:prstGeom>
        </p:spPr>
      </p:pic>
      <p:pic>
        <p:nvPicPr>
          <p:cNvPr id="11" name="Picture 2" descr="A screenshot of a cell phone&#10;&#10;Description generated with high confidence">
            <a:extLst>
              <a:ext uri="{FF2B5EF4-FFF2-40B4-BE49-F238E27FC236}">
                <a16:creationId xmlns:a16="http://schemas.microsoft.com/office/drawing/2014/main" id="{EF2AC93B-261D-45AE-85C7-8DA0DB2F160E}"/>
              </a:ext>
            </a:extLst>
          </p:cNvPr>
          <p:cNvPicPr>
            <a:picLocks noChangeAspect="1"/>
          </p:cNvPicPr>
          <p:nvPr/>
        </p:nvPicPr>
        <p:blipFill rotWithShape="1">
          <a:blip r:embed="rId8"/>
          <a:srcRect l="17816" t="17265" r="13710" b="77348"/>
          <a:stretch/>
        </p:blipFill>
        <p:spPr>
          <a:xfrm>
            <a:off x="508965" y="512778"/>
            <a:ext cx="83462" cy="342054"/>
          </a:xfrm>
          <a:prstGeom prst="rect">
            <a:avLst/>
          </a:prstGeom>
        </p:spPr>
      </p:pic>
      <p:cxnSp>
        <p:nvCxnSpPr>
          <p:cNvPr id="14" name="Straight Arrow Connector 13"/>
          <p:cNvCxnSpPr>
            <a:stCxn id="16" idx="1"/>
          </p:cNvCxnSpPr>
          <p:nvPr/>
        </p:nvCxnSpPr>
        <p:spPr>
          <a:xfrm flipH="1">
            <a:off x="8240952" y="1866197"/>
            <a:ext cx="1603014" cy="81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9843966" y="1496865"/>
            <a:ext cx="1996044" cy="738664"/>
          </a:xfrm>
          <a:prstGeom prst="rect">
            <a:avLst/>
          </a:prstGeom>
          <a:noFill/>
        </p:spPr>
        <p:txBody>
          <a:bodyPr wrap="square" rtlCol="0">
            <a:spAutoFit/>
          </a:bodyPr>
          <a:lstStyle/>
          <a:p>
            <a:r>
              <a:rPr lang="en-ZA" sz="1400" b="1" dirty="0" smtClean="0">
                <a:latin typeface="Ink Free" panose="03080402000500000000" pitchFamily="66" charset="0"/>
              </a:rPr>
              <a:t>Overkill solutions / not easily adaptable for our needs</a:t>
            </a:r>
            <a:endParaRPr lang="en-ZA" sz="1400" b="1" dirty="0">
              <a:latin typeface="Ink Free" panose="03080402000500000000" pitchFamily="66" charset="0"/>
            </a:endParaRPr>
          </a:p>
        </p:txBody>
      </p:sp>
      <p:sp>
        <p:nvSpPr>
          <p:cNvPr id="28" name="TextBox 27"/>
          <p:cNvSpPr txBox="1"/>
          <p:nvPr/>
        </p:nvSpPr>
        <p:spPr>
          <a:xfrm>
            <a:off x="5619551" y="303745"/>
            <a:ext cx="1996044" cy="307777"/>
          </a:xfrm>
          <a:prstGeom prst="rect">
            <a:avLst/>
          </a:prstGeom>
          <a:noFill/>
        </p:spPr>
        <p:txBody>
          <a:bodyPr wrap="square" rtlCol="0">
            <a:spAutoFit/>
          </a:bodyPr>
          <a:lstStyle/>
          <a:p>
            <a:r>
              <a:rPr lang="en-ZA" sz="1400" b="1" dirty="0" smtClean="0">
                <a:latin typeface="Ink Free" panose="03080402000500000000" pitchFamily="66" charset="0"/>
              </a:rPr>
              <a:t>Only solves attendance</a:t>
            </a:r>
            <a:endParaRPr lang="en-ZA" sz="1400" b="1" dirty="0">
              <a:latin typeface="Ink Free" panose="03080402000500000000" pitchFamily="66" charset="0"/>
            </a:endParaRPr>
          </a:p>
        </p:txBody>
      </p:sp>
      <p:cxnSp>
        <p:nvCxnSpPr>
          <p:cNvPr id="18" name="Straight Arrow Connector 17"/>
          <p:cNvCxnSpPr>
            <a:stCxn id="28" idx="2"/>
            <a:endCxn id="5" idx="0"/>
          </p:cNvCxnSpPr>
          <p:nvPr/>
        </p:nvCxnSpPr>
        <p:spPr>
          <a:xfrm flipH="1">
            <a:off x="6159424" y="611522"/>
            <a:ext cx="458149" cy="4792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TextBox 33"/>
          <p:cNvSpPr txBox="1"/>
          <p:nvPr/>
        </p:nvSpPr>
        <p:spPr>
          <a:xfrm>
            <a:off x="2702197" y="1545941"/>
            <a:ext cx="1025312" cy="307777"/>
          </a:xfrm>
          <a:prstGeom prst="rect">
            <a:avLst/>
          </a:prstGeom>
          <a:noFill/>
        </p:spPr>
        <p:txBody>
          <a:bodyPr wrap="square" rtlCol="0">
            <a:spAutoFit/>
          </a:bodyPr>
          <a:lstStyle/>
          <a:p>
            <a:r>
              <a:rPr lang="en-ZA" sz="1400" b="1" dirty="0" smtClean="0">
                <a:latin typeface="Ink Free" panose="03080402000500000000" pitchFamily="66" charset="0"/>
              </a:rPr>
              <a:t>Too pricey</a:t>
            </a:r>
            <a:endParaRPr lang="en-ZA" sz="1400" b="1" dirty="0">
              <a:latin typeface="Ink Free" panose="03080402000500000000" pitchFamily="66" charset="0"/>
            </a:endParaRPr>
          </a:p>
        </p:txBody>
      </p:sp>
      <p:cxnSp>
        <p:nvCxnSpPr>
          <p:cNvPr id="35" name="Straight Arrow Connector 34"/>
          <p:cNvCxnSpPr/>
          <p:nvPr/>
        </p:nvCxnSpPr>
        <p:spPr>
          <a:xfrm flipV="1">
            <a:off x="3559160" y="1680992"/>
            <a:ext cx="675879" cy="302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TextBox 35"/>
          <p:cNvSpPr txBox="1"/>
          <p:nvPr/>
        </p:nvSpPr>
        <p:spPr>
          <a:xfrm>
            <a:off x="2303987" y="2576407"/>
            <a:ext cx="1652072" cy="738664"/>
          </a:xfrm>
          <a:prstGeom prst="rect">
            <a:avLst/>
          </a:prstGeom>
          <a:noFill/>
        </p:spPr>
        <p:txBody>
          <a:bodyPr wrap="square" rtlCol="0">
            <a:spAutoFit/>
          </a:bodyPr>
          <a:lstStyle/>
          <a:p>
            <a:r>
              <a:rPr lang="en-ZA" sz="1400" b="1" dirty="0" smtClean="0">
                <a:latin typeface="Ink Free" panose="03080402000500000000" pitchFamily="66" charset="0"/>
              </a:rPr>
              <a:t>Concept good – needs to be elaborated</a:t>
            </a:r>
            <a:endParaRPr lang="en-ZA" sz="1400" b="1" dirty="0">
              <a:latin typeface="Ink Free" panose="03080402000500000000" pitchFamily="66" charset="0"/>
            </a:endParaRPr>
          </a:p>
        </p:txBody>
      </p:sp>
      <p:cxnSp>
        <p:nvCxnSpPr>
          <p:cNvPr id="37" name="Straight Arrow Connector 36"/>
          <p:cNvCxnSpPr>
            <a:endCxn id="26" idx="2"/>
          </p:cNvCxnSpPr>
          <p:nvPr/>
        </p:nvCxnSpPr>
        <p:spPr>
          <a:xfrm flipV="1">
            <a:off x="3593563" y="2324036"/>
            <a:ext cx="1360575" cy="3961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2241475" y="3780928"/>
            <a:ext cx="1652072" cy="307777"/>
          </a:xfrm>
          <a:prstGeom prst="rect">
            <a:avLst/>
          </a:prstGeom>
          <a:noFill/>
        </p:spPr>
        <p:txBody>
          <a:bodyPr wrap="square" rtlCol="0">
            <a:spAutoFit/>
          </a:bodyPr>
          <a:lstStyle/>
          <a:p>
            <a:r>
              <a:rPr lang="en-ZA" sz="1400" b="1" dirty="0" smtClean="0">
                <a:latin typeface="Ink Free" panose="03080402000500000000" pitchFamily="66" charset="0"/>
              </a:rPr>
              <a:t>Privacy invasion</a:t>
            </a:r>
            <a:endParaRPr lang="en-ZA" sz="1400" b="1" dirty="0">
              <a:latin typeface="Ink Free" panose="03080402000500000000" pitchFamily="66" charset="0"/>
            </a:endParaRPr>
          </a:p>
        </p:txBody>
      </p:sp>
      <p:cxnSp>
        <p:nvCxnSpPr>
          <p:cNvPr id="41" name="Straight Arrow Connector 40"/>
          <p:cNvCxnSpPr>
            <a:endCxn id="23" idx="2"/>
          </p:cNvCxnSpPr>
          <p:nvPr/>
        </p:nvCxnSpPr>
        <p:spPr>
          <a:xfrm flipV="1">
            <a:off x="3522872" y="3313665"/>
            <a:ext cx="1612558" cy="6038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3" name="TextBox 42"/>
          <p:cNvSpPr txBox="1"/>
          <p:nvPr/>
        </p:nvSpPr>
        <p:spPr>
          <a:xfrm>
            <a:off x="9150222" y="3051928"/>
            <a:ext cx="1652072" cy="738664"/>
          </a:xfrm>
          <a:prstGeom prst="rect">
            <a:avLst/>
          </a:prstGeom>
          <a:noFill/>
        </p:spPr>
        <p:txBody>
          <a:bodyPr wrap="square" rtlCol="0">
            <a:spAutoFit/>
          </a:bodyPr>
          <a:lstStyle/>
          <a:p>
            <a:r>
              <a:rPr lang="en-ZA" sz="1400" b="1" dirty="0" smtClean="0">
                <a:latin typeface="Ink Free" panose="03080402000500000000" pitchFamily="66" charset="0"/>
              </a:rPr>
              <a:t>Concept great! – needs to be elaborated</a:t>
            </a:r>
            <a:endParaRPr lang="en-ZA" sz="1400" b="1" dirty="0">
              <a:latin typeface="Ink Free" panose="03080402000500000000" pitchFamily="66" charset="0"/>
            </a:endParaRPr>
          </a:p>
        </p:txBody>
      </p:sp>
      <p:cxnSp>
        <p:nvCxnSpPr>
          <p:cNvPr id="44" name="Straight Arrow Connector 43"/>
          <p:cNvCxnSpPr>
            <a:stCxn id="43" idx="1"/>
            <a:endCxn id="24" idx="6"/>
          </p:cNvCxnSpPr>
          <p:nvPr/>
        </p:nvCxnSpPr>
        <p:spPr>
          <a:xfrm flipH="1" flipV="1">
            <a:off x="7615595" y="3310681"/>
            <a:ext cx="1534627" cy="1105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6" name="TextBox 45"/>
          <p:cNvSpPr txBox="1"/>
          <p:nvPr/>
        </p:nvSpPr>
        <p:spPr>
          <a:xfrm>
            <a:off x="7806880" y="4203683"/>
            <a:ext cx="1652072" cy="307777"/>
          </a:xfrm>
          <a:prstGeom prst="rect">
            <a:avLst/>
          </a:prstGeom>
          <a:noFill/>
        </p:spPr>
        <p:txBody>
          <a:bodyPr wrap="square" rtlCol="0">
            <a:spAutoFit/>
          </a:bodyPr>
          <a:lstStyle/>
          <a:p>
            <a:r>
              <a:rPr lang="en-ZA" sz="1400" b="1" dirty="0" smtClean="0">
                <a:latin typeface="Ink Free" panose="03080402000500000000" pitchFamily="66" charset="0"/>
              </a:rPr>
              <a:t>Privacy invasion</a:t>
            </a:r>
            <a:endParaRPr lang="en-ZA" sz="1400" b="1" dirty="0">
              <a:latin typeface="Ink Free" panose="03080402000500000000" pitchFamily="66" charset="0"/>
            </a:endParaRPr>
          </a:p>
        </p:txBody>
      </p:sp>
      <p:cxnSp>
        <p:nvCxnSpPr>
          <p:cNvPr id="47" name="Straight Arrow Connector 46"/>
          <p:cNvCxnSpPr/>
          <p:nvPr/>
        </p:nvCxnSpPr>
        <p:spPr>
          <a:xfrm flipH="1" flipV="1">
            <a:off x="6862150" y="4052062"/>
            <a:ext cx="993176" cy="2762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6" name="Oval 55">
            <a:extLst>
              <a:ext uri="{FF2B5EF4-FFF2-40B4-BE49-F238E27FC236}">
                <a16:creationId xmlns:a16="http://schemas.microsoft.com/office/drawing/2014/main" id="{B10111DF-FD56-4F8E-A1E0-13AA380D020F}"/>
              </a:ext>
            </a:extLst>
          </p:cNvPr>
          <p:cNvSpPr/>
          <p:nvPr/>
        </p:nvSpPr>
        <p:spPr>
          <a:xfrm>
            <a:off x="5970409" y="1944407"/>
            <a:ext cx="945235" cy="832745"/>
          </a:xfrm>
          <a:prstGeom prst="ellips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smtClean="0">
                <a:latin typeface="Calibri Light"/>
                <a:cs typeface="Calibri Light"/>
              </a:rPr>
              <a:t>Seamless addition of HR System</a:t>
            </a:r>
            <a:endParaRPr lang="en-US" sz="1000" b="1" dirty="0">
              <a:latin typeface="Calibri Light"/>
              <a:cs typeface="Calibri Light"/>
            </a:endParaRPr>
          </a:p>
        </p:txBody>
      </p:sp>
      <p:sp>
        <p:nvSpPr>
          <p:cNvPr id="58" name="TextBox 57"/>
          <p:cNvSpPr txBox="1"/>
          <p:nvPr/>
        </p:nvSpPr>
        <p:spPr>
          <a:xfrm>
            <a:off x="8119043" y="548805"/>
            <a:ext cx="1652072" cy="738664"/>
          </a:xfrm>
          <a:prstGeom prst="rect">
            <a:avLst/>
          </a:prstGeom>
          <a:noFill/>
        </p:spPr>
        <p:txBody>
          <a:bodyPr wrap="square" rtlCol="0">
            <a:spAutoFit/>
          </a:bodyPr>
          <a:lstStyle/>
          <a:p>
            <a:r>
              <a:rPr lang="en-ZA" sz="1400" b="1" dirty="0" smtClean="0">
                <a:latin typeface="Ink Free" panose="03080402000500000000" pitchFamily="66" charset="0"/>
              </a:rPr>
              <a:t>Concept great! – needs to be elaborated</a:t>
            </a:r>
            <a:endParaRPr lang="en-ZA" sz="1400" b="1" dirty="0">
              <a:latin typeface="Ink Free" panose="03080402000500000000" pitchFamily="66" charset="0"/>
            </a:endParaRPr>
          </a:p>
        </p:txBody>
      </p:sp>
      <p:cxnSp>
        <p:nvCxnSpPr>
          <p:cNvPr id="59" name="Straight Arrow Connector 58"/>
          <p:cNvCxnSpPr>
            <a:stCxn id="58" idx="1"/>
            <a:endCxn id="56" idx="7"/>
          </p:cNvCxnSpPr>
          <p:nvPr/>
        </p:nvCxnSpPr>
        <p:spPr>
          <a:xfrm flipH="1">
            <a:off x="6777218" y="918137"/>
            <a:ext cx="1341825" cy="11482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8" name="Content Placeholder 2">
            <a:extLst>
              <a:ext uri="{FF2B5EF4-FFF2-40B4-BE49-F238E27FC236}">
                <a16:creationId xmlns:a16="http://schemas.microsoft.com/office/drawing/2014/main" id="{845E6FAD-5B47-4762-8059-0B81D257331B}"/>
              </a:ext>
            </a:extLst>
          </p:cNvPr>
          <p:cNvSpPr txBox="1">
            <a:spLocks/>
          </p:cNvSpPr>
          <p:nvPr/>
        </p:nvSpPr>
        <p:spPr>
          <a:xfrm>
            <a:off x="308129" y="4638510"/>
            <a:ext cx="4944949" cy="561129"/>
          </a:xfrm>
          <a:prstGeom prst="rect">
            <a:avLst/>
          </a:prstGeom>
        </p:spPr>
        <p:txBody>
          <a:bodyPr vert="horz" lIns="91440" tIns="45720" rIns="91440" bIns="45720" rtlCol="0" anchor="ctr">
            <a:noAutofit/>
          </a:bodyPr>
          <a:lstStyle>
            <a:defPPr>
              <a:defRPr lang="en-US"/>
            </a:defPPr>
            <a:lvl1pPr algn="r">
              <a:lnSpc>
                <a:spcPct val="90000"/>
              </a:lnSpc>
              <a:spcBef>
                <a:spcPct val="0"/>
              </a:spcBef>
              <a:buNone/>
              <a:defRPr sz="1400" b="1" cap="all" spc="300" baseline="0">
                <a:latin typeface="Calibri"/>
                <a:ea typeface="+mj-ea"/>
                <a:cs typeface="Calibri"/>
              </a:defRPr>
            </a:lvl1pPr>
          </a:lstStyle>
          <a:p>
            <a:pPr algn="l"/>
            <a:r>
              <a:rPr lang="en-US" dirty="0"/>
              <a:t>Many ideas were generated – most feasible are listed here!</a:t>
            </a:r>
          </a:p>
        </p:txBody>
      </p:sp>
    </p:spTree>
    <p:extLst>
      <p:ext uri="{BB962C8B-B14F-4D97-AF65-F5344CB8AC3E}">
        <p14:creationId xmlns:p14="http://schemas.microsoft.com/office/powerpoint/2010/main" val="3464421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a:solidFill>
                  <a:schemeClr val="tx1">
                    <a:lumMod val="75000"/>
                    <a:lumOff val="25000"/>
                  </a:schemeClr>
                </a:solidFill>
                <a:latin typeface="Franklin Gothic Medium"/>
              </a:rPr>
              <a:t>PROTOTYPE</a:t>
            </a:r>
          </a:p>
        </p:txBody>
      </p:sp>
      <p:pic>
        <p:nvPicPr>
          <p:cNvPr id="14" name="Picture 14" descr="A screenshot of a cell phone&#10;&#10;Description generated with very high confidence">
            <a:extLst>
              <a:ext uri="{FF2B5EF4-FFF2-40B4-BE49-F238E27FC236}">
                <a16:creationId xmlns:a16="http://schemas.microsoft.com/office/drawing/2014/main" id="{44D10252-D4B8-4353-A606-972FB068C3DD}"/>
              </a:ext>
            </a:extLst>
          </p:cNvPr>
          <p:cNvPicPr>
            <a:picLocks noChangeAspect="1"/>
          </p:cNvPicPr>
          <p:nvPr/>
        </p:nvPicPr>
        <p:blipFill>
          <a:blip r:embed="rId2"/>
          <a:stretch>
            <a:fillRect/>
          </a:stretch>
        </p:blipFill>
        <p:spPr>
          <a:xfrm>
            <a:off x="6149325" y="2858864"/>
            <a:ext cx="5976815" cy="3282599"/>
          </a:xfrm>
          <a:prstGeom prst="rect">
            <a:avLst/>
          </a:prstGeom>
        </p:spPr>
      </p:pic>
      <p:pic>
        <p:nvPicPr>
          <p:cNvPr id="18" name="Picture 2" descr="A screenshot of a cell phone&#10;&#10;Description generated with high confidence">
            <a:extLst>
              <a:ext uri="{FF2B5EF4-FFF2-40B4-BE49-F238E27FC236}">
                <a16:creationId xmlns:a16="http://schemas.microsoft.com/office/drawing/2014/main" id="{44CAE9F1-2A8B-4138-9FCB-F592E8DB7F44}"/>
              </a:ext>
            </a:extLst>
          </p:cNvPr>
          <p:cNvPicPr>
            <a:picLocks noChangeAspect="1"/>
          </p:cNvPicPr>
          <p:nvPr/>
        </p:nvPicPr>
        <p:blipFill rotWithShape="1">
          <a:blip r:embed="rId3"/>
          <a:srcRect l="17816" t="17265" r="13710" b="77348"/>
          <a:stretch/>
        </p:blipFill>
        <p:spPr>
          <a:xfrm>
            <a:off x="7005504" y="6315701"/>
            <a:ext cx="5182999" cy="537438"/>
          </a:xfrm>
          <a:prstGeom prst="rect">
            <a:avLst/>
          </a:prstGeom>
        </p:spPr>
      </p:pic>
      <p:sp>
        <p:nvSpPr>
          <p:cNvPr id="20" name="TextBox 19">
            <a:extLst>
              <a:ext uri="{FF2B5EF4-FFF2-40B4-BE49-F238E27FC236}">
                <a16:creationId xmlns:a16="http://schemas.microsoft.com/office/drawing/2014/main" id="{5AF20AB6-516C-4D94-B350-7CC0CA9F6D73}"/>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22" name="Picture 2" descr="https://upload.wikimedia.org/wikipedia/commons/thumb/e/ee/South_Africa_Transnet.svg/2000px-South_Africa_Transnet.svg.png">
            <a:extLst>
              <a:ext uri="{FF2B5EF4-FFF2-40B4-BE49-F238E27FC236}">
                <a16:creationId xmlns:a16="http://schemas.microsoft.com/office/drawing/2014/main" id="{43CB5C97-DF67-44BA-BCED-12FA4353F8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A picture containing text&#10;&#10;Description generated with high confidence">
            <a:extLst>
              <a:ext uri="{FF2B5EF4-FFF2-40B4-BE49-F238E27FC236}">
                <a16:creationId xmlns:a16="http://schemas.microsoft.com/office/drawing/2014/main" id="{30ADFF28-E04A-45CE-A5EE-EC828CC55A20}"/>
              </a:ext>
            </a:extLst>
          </p:cNvPr>
          <p:cNvPicPr>
            <a:picLocks noChangeAspect="1"/>
          </p:cNvPicPr>
          <p:nvPr/>
        </p:nvPicPr>
        <p:blipFill>
          <a:blip r:embed="rId5"/>
          <a:stretch>
            <a:fillRect/>
          </a:stretch>
        </p:blipFill>
        <p:spPr>
          <a:xfrm>
            <a:off x="6082322" y="6392496"/>
            <a:ext cx="720970" cy="296009"/>
          </a:xfrm>
          <a:prstGeom prst="rect">
            <a:avLst/>
          </a:prstGeom>
        </p:spPr>
      </p:pic>
      <p:pic>
        <p:nvPicPr>
          <p:cNvPr id="26" name="Picture 2" descr="A screenshot of a cell phone&#10;&#10;Description generated with high confidence">
            <a:extLst>
              <a:ext uri="{FF2B5EF4-FFF2-40B4-BE49-F238E27FC236}">
                <a16:creationId xmlns:a16="http://schemas.microsoft.com/office/drawing/2014/main" id="{78ABEBB8-7D53-4F48-B698-758A2DEC3839}"/>
              </a:ext>
            </a:extLst>
          </p:cNvPr>
          <p:cNvPicPr>
            <a:picLocks noChangeAspect="1"/>
          </p:cNvPicPr>
          <p:nvPr/>
        </p:nvPicPr>
        <p:blipFill rotWithShape="1">
          <a:blip r:embed="rId3"/>
          <a:srcRect l="17816" t="17265" r="13710" b="77348"/>
          <a:stretch/>
        </p:blipFill>
        <p:spPr>
          <a:xfrm>
            <a:off x="508965" y="512778"/>
            <a:ext cx="83462" cy="342054"/>
          </a:xfrm>
          <a:prstGeom prst="rect">
            <a:avLst/>
          </a:prstGeom>
        </p:spPr>
      </p:pic>
      <p:pic>
        <p:nvPicPr>
          <p:cNvPr id="10" name="Picture 9">
            <a:extLst>
              <a:ext uri="{FF2B5EF4-FFF2-40B4-BE49-F238E27FC236}">
                <a16:creationId xmlns:a16="http://schemas.microsoft.com/office/drawing/2014/main" id="{2405AC28-3FE4-40D8-9EB6-9A447DE60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32" y="2867191"/>
            <a:ext cx="6046893" cy="3282599"/>
          </a:xfrm>
          <a:prstGeom prst="rect">
            <a:avLst/>
          </a:prstGeom>
        </p:spPr>
      </p:pic>
      <p:sp>
        <p:nvSpPr>
          <p:cNvPr id="12" name="Content Placeholder 2">
            <a:extLst>
              <a:ext uri="{FF2B5EF4-FFF2-40B4-BE49-F238E27FC236}">
                <a16:creationId xmlns:a16="http://schemas.microsoft.com/office/drawing/2014/main" id="{845E6FAD-5B47-4762-8059-0B81D257331B}"/>
              </a:ext>
            </a:extLst>
          </p:cNvPr>
          <p:cNvSpPr txBox="1">
            <a:spLocks/>
          </p:cNvSpPr>
          <p:nvPr/>
        </p:nvSpPr>
        <p:spPr>
          <a:xfrm>
            <a:off x="426321" y="1175962"/>
            <a:ext cx="6376971" cy="1440196"/>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400" dirty="0">
                <a:cs typeface="Calibri"/>
              </a:rPr>
              <a:t>Various </a:t>
            </a:r>
            <a:r>
              <a:rPr lang="en-US" sz="1400" dirty="0" smtClean="0">
                <a:cs typeface="Calibri"/>
              </a:rPr>
              <a:t>versions and representations were thought out and designed. </a:t>
            </a:r>
          </a:p>
          <a:p>
            <a:pPr marL="285750" indent="-285750">
              <a:lnSpc>
                <a:spcPct val="150000"/>
              </a:lnSpc>
              <a:buFont typeface="Arial" panose="020B0604020202020204" pitchFamily="34" charset="0"/>
              <a:buChar char="•"/>
            </a:pPr>
            <a:r>
              <a:rPr lang="en-US" sz="1400" dirty="0" smtClean="0">
                <a:cs typeface="Calibri"/>
              </a:rPr>
              <a:t>Shown below is the first viable solution </a:t>
            </a:r>
            <a:r>
              <a:rPr lang="en-US" sz="1400" dirty="0">
                <a:cs typeface="Calibri"/>
              </a:rPr>
              <a:t> design </a:t>
            </a:r>
            <a:r>
              <a:rPr lang="en-US" sz="1400" dirty="0" smtClean="0">
                <a:cs typeface="Calibri"/>
              </a:rPr>
              <a:t>passed for testing.</a:t>
            </a:r>
          </a:p>
          <a:p>
            <a:pPr marL="285750" indent="-285750">
              <a:lnSpc>
                <a:spcPct val="150000"/>
              </a:lnSpc>
              <a:buFont typeface="Arial" panose="020B0604020202020204" pitchFamily="34" charset="0"/>
              <a:buChar char="•"/>
            </a:pPr>
            <a:r>
              <a:rPr lang="en-US" sz="1400" dirty="0" smtClean="0">
                <a:cs typeface="Calibri"/>
              </a:rPr>
              <a:t>Developed a few iterations of the prototype to appropriately evaluate the features against critical success factors.</a:t>
            </a:r>
          </a:p>
        </p:txBody>
      </p:sp>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t="36378" b="28738"/>
          <a:stretch/>
        </p:blipFill>
        <p:spPr>
          <a:xfrm>
            <a:off x="7005504" y="976811"/>
            <a:ext cx="4327856" cy="1475043"/>
          </a:xfrm>
          <a:prstGeom prst="rect">
            <a:avLst/>
          </a:prstGeom>
        </p:spPr>
      </p:pic>
    </p:spTree>
    <p:extLst>
      <p:ext uri="{BB962C8B-B14F-4D97-AF65-F5344CB8AC3E}">
        <p14:creationId xmlns:p14="http://schemas.microsoft.com/office/powerpoint/2010/main" val="3503748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a:solidFill>
                  <a:schemeClr val="tx1">
                    <a:lumMod val="75000"/>
                    <a:lumOff val="25000"/>
                  </a:schemeClr>
                </a:solidFill>
                <a:latin typeface="Franklin Gothic Medium"/>
              </a:rPr>
              <a:t>PROTOTYPE</a:t>
            </a:r>
          </a:p>
        </p:txBody>
      </p:sp>
      <p:pic>
        <p:nvPicPr>
          <p:cNvPr id="3" name="Picture 12" descr="A screenshot of a cell phone&#10;&#10;Description generated with very high confidence">
            <a:extLst>
              <a:ext uri="{FF2B5EF4-FFF2-40B4-BE49-F238E27FC236}">
                <a16:creationId xmlns:a16="http://schemas.microsoft.com/office/drawing/2014/main" id="{8D0D3934-EF3D-4295-85E0-417727D4F9F6}"/>
              </a:ext>
            </a:extLst>
          </p:cNvPr>
          <p:cNvPicPr>
            <a:picLocks noChangeAspect="1"/>
          </p:cNvPicPr>
          <p:nvPr/>
        </p:nvPicPr>
        <p:blipFill>
          <a:blip r:embed="rId2"/>
          <a:stretch>
            <a:fillRect/>
          </a:stretch>
        </p:blipFill>
        <p:spPr>
          <a:xfrm>
            <a:off x="195532" y="2297443"/>
            <a:ext cx="7147095" cy="2692774"/>
          </a:xfrm>
          <a:prstGeom prst="rect">
            <a:avLst/>
          </a:prstGeom>
        </p:spPr>
      </p:pic>
      <p:pic>
        <p:nvPicPr>
          <p:cNvPr id="14" name="Picture 14" descr="A screenshot of a video game&#10;&#10;Description generated with high confidence">
            <a:extLst>
              <a:ext uri="{FF2B5EF4-FFF2-40B4-BE49-F238E27FC236}">
                <a16:creationId xmlns:a16="http://schemas.microsoft.com/office/drawing/2014/main" id="{C4341D9E-D297-4A7D-9E48-27D4B448F51B}"/>
              </a:ext>
            </a:extLst>
          </p:cNvPr>
          <p:cNvPicPr>
            <a:picLocks noChangeAspect="1"/>
          </p:cNvPicPr>
          <p:nvPr/>
        </p:nvPicPr>
        <p:blipFill>
          <a:blip r:embed="rId3"/>
          <a:stretch>
            <a:fillRect/>
          </a:stretch>
        </p:blipFill>
        <p:spPr>
          <a:xfrm>
            <a:off x="7415273" y="1874456"/>
            <a:ext cx="4492533" cy="3919769"/>
          </a:xfrm>
          <a:prstGeom prst="rect">
            <a:avLst/>
          </a:prstGeom>
        </p:spPr>
      </p:pic>
      <p:pic>
        <p:nvPicPr>
          <p:cNvPr id="18" name="Picture 2" descr="A screenshot of a cell phone&#10;&#10;Description generated with high confidence">
            <a:extLst>
              <a:ext uri="{FF2B5EF4-FFF2-40B4-BE49-F238E27FC236}">
                <a16:creationId xmlns:a16="http://schemas.microsoft.com/office/drawing/2014/main" id="{75E47E94-1E5B-4382-B699-4B5E802DDFC4}"/>
              </a:ext>
            </a:extLst>
          </p:cNvPr>
          <p:cNvPicPr>
            <a:picLocks noChangeAspect="1"/>
          </p:cNvPicPr>
          <p:nvPr/>
        </p:nvPicPr>
        <p:blipFill rotWithShape="1">
          <a:blip r:embed="rId4"/>
          <a:srcRect l="17816" t="17265" r="13710" b="77348"/>
          <a:stretch/>
        </p:blipFill>
        <p:spPr>
          <a:xfrm>
            <a:off x="7005504" y="6315701"/>
            <a:ext cx="5182999" cy="537438"/>
          </a:xfrm>
          <a:prstGeom prst="rect">
            <a:avLst/>
          </a:prstGeom>
        </p:spPr>
      </p:pic>
      <p:sp>
        <p:nvSpPr>
          <p:cNvPr id="20" name="TextBox 19">
            <a:extLst>
              <a:ext uri="{FF2B5EF4-FFF2-40B4-BE49-F238E27FC236}">
                <a16:creationId xmlns:a16="http://schemas.microsoft.com/office/drawing/2014/main" id="{064A6260-03D4-4408-AFD2-96B13869B93A}"/>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R </a:t>
            </a:r>
            <a:r>
              <a:rPr lang="en-US" sz="900" dirty="0">
                <a:solidFill>
                  <a:srgbClr val="FFFFFF"/>
                </a:solidFill>
                <a:latin typeface="Century Gothic"/>
              </a:rPr>
              <a:t>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22" name="Picture 2" descr="https://upload.wikimedia.org/wikipedia/commons/thumb/e/ee/South_Africa_Transnet.svg/2000px-South_Africa_Transnet.svg.png">
            <a:extLst>
              <a:ext uri="{FF2B5EF4-FFF2-40B4-BE49-F238E27FC236}">
                <a16:creationId xmlns:a16="http://schemas.microsoft.com/office/drawing/2014/main" id="{944DEDD4-C67A-40DC-8C14-33B1CA6E83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A picture containing text&#10;&#10;Description generated with high confidence">
            <a:extLst>
              <a:ext uri="{FF2B5EF4-FFF2-40B4-BE49-F238E27FC236}">
                <a16:creationId xmlns:a16="http://schemas.microsoft.com/office/drawing/2014/main" id="{55B5F45C-E770-43E7-ABFF-F6464045FD8C}"/>
              </a:ext>
            </a:extLst>
          </p:cNvPr>
          <p:cNvPicPr>
            <a:picLocks noChangeAspect="1"/>
          </p:cNvPicPr>
          <p:nvPr/>
        </p:nvPicPr>
        <p:blipFill>
          <a:blip r:embed="rId6"/>
          <a:stretch>
            <a:fillRect/>
          </a:stretch>
        </p:blipFill>
        <p:spPr>
          <a:xfrm>
            <a:off x="6082322" y="6392496"/>
            <a:ext cx="720970" cy="296009"/>
          </a:xfrm>
          <a:prstGeom prst="rect">
            <a:avLst/>
          </a:prstGeom>
        </p:spPr>
      </p:pic>
      <p:pic>
        <p:nvPicPr>
          <p:cNvPr id="26" name="Picture 2" descr="A screenshot of a cell phone&#10;&#10;Description generated with high confidence">
            <a:extLst>
              <a:ext uri="{FF2B5EF4-FFF2-40B4-BE49-F238E27FC236}">
                <a16:creationId xmlns:a16="http://schemas.microsoft.com/office/drawing/2014/main" id="{053EE095-8DDA-4D5B-9DF4-194911BA3B26}"/>
              </a:ext>
            </a:extLst>
          </p:cNvPr>
          <p:cNvPicPr>
            <a:picLocks noChangeAspect="1"/>
          </p:cNvPicPr>
          <p:nvPr/>
        </p:nvPicPr>
        <p:blipFill rotWithShape="1">
          <a:blip r:embed="rId4"/>
          <a:srcRect l="17816" t="17265" r="13710" b="77348"/>
          <a:stretch/>
        </p:blipFill>
        <p:spPr>
          <a:xfrm>
            <a:off x="508965" y="512778"/>
            <a:ext cx="83462" cy="342054"/>
          </a:xfrm>
          <a:prstGeom prst="rect">
            <a:avLst/>
          </a:prstGeom>
        </p:spPr>
      </p:pic>
      <p:sp>
        <p:nvSpPr>
          <p:cNvPr id="28" name="TextBox 27">
            <a:extLst>
              <a:ext uri="{FF2B5EF4-FFF2-40B4-BE49-F238E27FC236}">
                <a16:creationId xmlns:a16="http://schemas.microsoft.com/office/drawing/2014/main" id="{EE0E3D4E-4118-4096-B377-1FB35C81747C}"/>
              </a:ext>
            </a:extLst>
          </p:cNvPr>
          <p:cNvSpPr txBox="1"/>
          <p:nvPr/>
        </p:nvSpPr>
        <p:spPr>
          <a:xfrm>
            <a:off x="3092640" y="254219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Solution Architecture</a:t>
            </a:r>
          </a:p>
        </p:txBody>
      </p:sp>
      <p:sp>
        <p:nvSpPr>
          <p:cNvPr id="29" name="TextBox 28">
            <a:extLst>
              <a:ext uri="{FF2B5EF4-FFF2-40B4-BE49-F238E27FC236}">
                <a16:creationId xmlns:a16="http://schemas.microsoft.com/office/drawing/2014/main" id="{168FC1B8-6A19-4960-BCFD-D8E37DB314B7}"/>
              </a:ext>
            </a:extLst>
          </p:cNvPr>
          <p:cNvSpPr txBox="1"/>
          <p:nvPr/>
        </p:nvSpPr>
        <p:spPr>
          <a:xfrm>
            <a:off x="7234314" y="203408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Data Model Architecture</a:t>
            </a:r>
          </a:p>
        </p:txBody>
      </p:sp>
      <p:sp>
        <p:nvSpPr>
          <p:cNvPr id="12" name="Content Placeholder 2">
            <a:extLst>
              <a:ext uri="{FF2B5EF4-FFF2-40B4-BE49-F238E27FC236}">
                <a16:creationId xmlns:a16="http://schemas.microsoft.com/office/drawing/2014/main" id="{845E6FAD-5B47-4762-8059-0B81D257331B}"/>
              </a:ext>
            </a:extLst>
          </p:cNvPr>
          <p:cNvSpPr txBox="1">
            <a:spLocks/>
          </p:cNvSpPr>
          <p:nvPr/>
        </p:nvSpPr>
        <p:spPr>
          <a:xfrm>
            <a:off x="426321" y="1175962"/>
            <a:ext cx="10678128" cy="120450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400" dirty="0" smtClean="0">
                <a:cs typeface="Calibri"/>
              </a:rPr>
              <a:t>A few concepts were designed for the architecture and data model.</a:t>
            </a:r>
          </a:p>
          <a:p>
            <a:pPr marL="285750" indent="-285750">
              <a:lnSpc>
                <a:spcPct val="150000"/>
              </a:lnSpc>
              <a:buFont typeface="Arial" panose="020B0604020202020204" pitchFamily="34" charset="0"/>
              <a:buChar char="•"/>
            </a:pPr>
            <a:r>
              <a:rPr lang="en-US" sz="1400" dirty="0" smtClean="0">
                <a:cs typeface="Calibri"/>
              </a:rPr>
              <a:t>Had to validate the need for each system to be integrated into the final solution</a:t>
            </a:r>
          </a:p>
        </p:txBody>
      </p:sp>
    </p:spTree>
    <p:extLst>
      <p:ext uri="{BB962C8B-B14F-4D97-AF65-F5344CB8AC3E}">
        <p14:creationId xmlns:p14="http://schemas.microsoft.com/office/powerpoint/2010/main" val="24303700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a:solidFill>
                  <a:schemeClr val="tx1">
                    <a:lumMod val="75000"/>
                    <a:lumOff val="25000"/>
                  </a:schemeClr>
                </a:solidFill>
                <a:latin typeface="Franklin Gothic Medium"/>
              </a:rPr>
              <a:t>TEST</a:t>
            </a:r>
          </a:p>
        </p:txBody>
      </p:sp>
      <p:sp>
        <p:nvSpPr>
          <p:cNvPr id="13" name="Subtitle 2">
            <a:extLst>
              <a:ext uri="{FF2B5EF4-FFF2-40B4-BE49-F238E27FC236}">
                <a16:creationId xmlns:a16="http://schemas.microsoft.com/office/drawing/2014/main" id="{6D7CA577-3272-4C43-BF15-B5DAD1477A07}"/>
              </a:ext>
            </a:extLst>
          </p:cNvPr>
          <p:cNvSpPr>
            <a:spLocks noGrp="1"/>
          </p:cNvSpPr>
          <p:nvPr>
            <p:ph idx="1"/>
          </p:nvPr>
        </p:nvSpPr>
        <p:spPr>
          <a:xfrm>
            <a:off x="838200" y="1136467"/>
            <a:ext cx="10515600" cy="5040496"/>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10000"/>
              </a:lnSpc>
            </a:pPr>
            <a:r>
              <a:rPr lang="en-US" sz="1400" b="1" dirty="0"/>
              <a:t>Two </a:t>
            </a:r>
            <a:r>
              <a:rPr lang="en-US" sz="1400" b="1" dirty="0" smtClean="0"/>
              <a:t>methods:</a:t>
            </a:r>
            <a:endParaRPr lang="en-US" sz="1400" dirty="0"/>
          </a:p>
          <a:p>
            <a:pPr marL="342900" indent="-342900" algn="l">
              <a:lnSpc>
                <a:spcPct val="110000"/>
              </a:lnSpc>
              <a:buAutoNum type="arabicPeriod"/>
            </a:pPr>
            <a:r>
              <a:rPr lang="en-US" sz="1400" dirty="0"/>
              <a:t>The </a:t>
            </a:r>
            <a:r>
              <a:rPr lang="en-US" sz="1400" b="1" dirty="0"/>
              <a:t>team evaluated the design </a:t>
            </a:r>
            <a:r>
              <a:rPr lang="en-US" sz="1400" dirty="0"/>
              <a:t>to see if it met all stakeholder requirements. The concept was also measured against its critical success factors:</a:t>
            </a:r>
            <a:endParaRPr lang="en-US" sz="1400" dirty="0">
              <a:cs typeface="Calibri"/>
            </a:endParaRPr>
          </a:p>
          <a:p>
            <a:pPr marL="800100" lvl="1" indent="-342900" algn="l">
              <a:lnSpc>
                <a:spcPct val="110000"/>
              </a:lnSpc>
              <a:buFont typeface="Arial" charset="0"/>
              <a:buChar char="•"/>
            </a:pPr>
            <a:r>
              <a:rPr lang="en-US" sz="1300" dirty="0"/>
              <a:t>An effective and simple User Interface</a:t>
            </a:r>
            <a:endParaRPr lang="en-US" sz="1300" dirty="0">
              <a:cs typeface="Calibri"/>
            </a:endParaRPr>
          </a:p>
          <a:p>
            <a:pPr marL="800100" lvl="1" indent="-342900" algn="l">
              <a:lnSpc>
                <a:spcPct val="110000"/>
              </a:lnSpc>
              <a:buFont typeface="Arial" charset="0"/>
              <a:buChar char="•"/>
            </a:pPr>
            <a:r>
              <a:rPr lang="en-US" sz="1300" dirty="0"/>
              <a:t>Minimal input from the user</a:t>
            </a:r>
            <a:endParaRPr lang="en-US" sz="1300" dirty="0">
              <a:cs typeface="Calibri"/>
            </a:endParaRPr>
          </a:p>
          <a:p>
            <a:pPr marL="800100" lvl="1" indent="-342900" algn="l">
              <a:lnSpc>
                <a:spcPct val="110000"/>
              </a:lnSpc>
              <a:buFont typeface="Arial" charset="0"/>
              <a:buChar char="•"/>
            </a:pPr>
            <a:r>
              <a:rPr lang="en-US" sz="1300" dirty="0"/>
              <a:t>Optimal summarized reporting.</a:t>
            </a:r>
            <a:endParaRPr lang="en-US" sz="1300" dirty="0">
              <a:cs typeface="Calibri"/>
            </a:endParaRPr>
          </a:p>
          <a:p>
            <a:pPr lvl="1" algn="l">
              <a:lnSpc>
                <a:spcPct val="110000"/>
              </a:lnSpc>
            </a:pPr>
            <a:endParaRPr lang="en-US" sz="1000" i="1" dirty="0"/>
          </a:p>
          <a:p>
            <a:pPr marL="342900" indent="-342900" algn="l">
              <a:lnSpc>
                <a:spcPct val="110000"/>
              </a:lnSpc>
              <a:buAutoNum type="arabicPeriod" startAt="2"/>
            </a:pPr>
            <a:r>
              <a:rPr lang="en-US" sz="1400" dirty="0"/>
              <a:t>The </a:t>
            </a:r>
            <a:r>
              <a:rPr lang="en-US" sz="1400" b="1" dirty="0"/>
              <a:t>concept was shared </a:t>
            </a:r>
            <a:r>
              <a:rPr lang="en-US" sz="1400" dirty="0"/>
              <a:t>via a link on a platform called </a:t>
            </a:r>
            <a:r>
              <a:rPr lang="en-US" sz="1400" dirty="0" err="1"/>
              <a:t>UXpin</a:t>
            </a:r>
            <a:r>
              <a:rPr lang="en-US" sz="1400" dirty="0"/>
              <a:t>. This allowed multiple users to test the prototype at the same time. </a:t>
            </a:r>
            <a:r>
              <a:rPr lang="en-US" sz="1400" dirty="0" smtClean="0"/>
              <a:t>It was sent to many Engineers and Principal Engineers. Engineers tested usage ability and Principal </a:t>
            </a:r>
            <a:r>
              <a:rPr lang="en-US" sz="1400" dirty="0"/>
              <a:t>E</a:t>
            </a:r>
            <a:r>
              <a:rPr lang="en-US" sz="1400" dirty="0" smtClean="0"/>
              <a:t>ngineers assessed the solution against what they’d want to show Finance. </a:t>
            </a:r>
          </a:p>
          <a:p>
            <a:pPr algn="l">
              <a:lnSpc>
                <a:spcPct val="110000"/>
              </a:lnSpc>
            </a:pPr>
            <a:endParaRPr lang="en-US" sz="1400" dirty="0" smtClean="0"/>
          </a:p>
          <a:p>
            <a:pPr algn="l">
              <a:lnSpc>
                <a:spcPct val="110000"/>
              </a:lnSpc>
            </a:pPr>
            <a:r>
              <a:rPr lang="en-US" sz="1400" dirty="0" smtClean="0"/>
              <a:t>Some of the </a:t>
            </a:r>
            <a:r>
              <a:rPr lang="en-US" sz="1400" dirty="0"/>
              <a:t>following feedback </a:t>
            </a:r>
            <a:r>
              <a:rPr lang="en-US" sz="1400" dirty="0" smtClean="0"/>
              <a:t>that was received:</a:t>
            </a:r>
            <a:endParaRPr lang="en-US" sz="1400" i="1" dirty="0"/>
          </a:p>
          <a:p>
            <a:pPr marL="285750" indent="-285750" algn="l">
              <a:lnSpc>
                <a:spcPct val="110000"/>
              </a:lnSpc>
              <a:buFont typeface="Arial" panose="020B0604020202020204" pitchFamily="34" charset="0"/>
              <a:buChar char="•"/>
            </a:pPr>
            <a:r>
              <a:rPr lang="en-US" sz="1300" i="1" dirty="0">
                <a:solidFill>
                  <a:schemeClr val="bg2">
                    <a:lumMod val="50000"/>
                  </a:schemeClr>
                </a:solidFill>
              </a:rPr>
              <a:t>“There is no way that a user can add their own task, there should be a button that allows the user to add a task </a:t>
            </a:r>
            <a:r>
              <a:rPr lang="en-US" sz="1300" i="1" dirty="0" smtClean="0">
                <a:solidFill>
                  <a:schemeClr val="bg2">
                    <a:lumMod val="50000"/>
                  </a:schemeClr>
                </a:solidFill>
              </a:rPr>
              <a:t>manually. Otherwise I’m keen to play around with it.”</a:t>
            </a:r>
            <a:r>
              <a:rPr lang="en-US" sz="1300" i="1" dirty="0">
                <a:solidFill>
                  <a:schemeClr val="bg2">
                    <a:lumMod val="50000"/>
                  </a:schemeClr>
                </a:solidFill>
              </a:rPr>
              <a:t> </a:t>
            </a:r>
            <a:r>
              <a:rPr lang="en-US" sz="1300" i="1" dirty="0">
                <a:solidFill>
                  <a:schemeClr val="bg2">
                    <a:lumMod val="50000"/>
                  </a:schemeClr>
                </a:solidFill>
                <a:cs typeface="Calibri"/>
              </a:rPr>
              <a:t> </a:t>
            </a:r>
            <a:r>
              <a:rPr lang="en-US" sz="1300" i="1" dirty="0" smtClean="0">
                <a:solidFill>
                  <a:schemeClr val="bg2">
                    <a:lumMod val="50000"/>
                  </a:schemeClr>
                </a:solidFill>
                <a:cs typeface="Calibri"/>
              </a:rPr>
              <a:t>: </a:t>
            </a:r>
            <a:r>
              <a:rPr lang="en-US" sz="1300" i="1" dirty="0" smtClean="0">
                <a:solidFill>
                  <a:schemeClr val="bg2">
                    <a:lumMod val="50000"/>
                  </a:schemeClr>
                </a:solidFill>
              </a:rPr>
              <a:t>K </a:t>
            </a:r>
            <a:r>
              <a:rPr lang="en-US" sz="1300" i="1" dirty="0">
                <a:solidFill>
                  <a:schemeClr val="bg2">
                    <a:lumMod val="50000"/>
                  </a:schemeClr>
                </a:solidFill>
              </a:rPr>
              <a:t>Naidoo (Engineer) </a:t>
            </a:r>
            <a:endParaRPr lang="en-US" sz="1300" dirty="0">
              <a:solidFill>
                <a:schemeClr val="bg2">
                  <a:lumMod val="50000"/>
                </a:schemeClr>
              </a:solidFill>
              <a:cs typeface="Calibri"/>
            </a:endParaRPr>
          </a:p>
          <a:p>
            <a:pPr marL="285750" indent="-285750" algn="l">
              <a:lnSpc>
                <a:spcPct val="110000"/>
              </a:lnSpc>
              <a:buFont typeface="Arial" panose="020B0604020202020204" pitchFamily="34" charset="0"/>
              <a:buChar char="•"/>
            </a:pPr>
            <a:r>
              <a:rPr lang="en-US" sz="1300" i="1" dirty="0" smtClean="0">
                <a:solidFill>
                  <a:schemeClr val="bg2">
                    <a:lumMod val="50000"/>
                  </a:schemeClr>
                </a:solidFill>
              </a:rPr>
              <a:t>“It’s definitely a massive improvement from the previous system. One thing to note: </a:t>
            </a:r>
            <a:r>
              <a:rPr lang="en-US" sz="1300" i="1" dirty="0">
                <a:solidFill>
                  <a:schemeClr val="bg2">
                    <a:lumMod val="50000"/>
                  </a:schemeClr>
                </a:solidFill>
              </a:rPr>
              <a:t>c</a:t>
            </a:r>
            <a:r>
              <a:rPr lang="en-US" sz="1300" i="1" dirty="0" smtClean="0">
                <a:solidFill>
                  <a:schemeClr val="bg2">
                    <a:lumMod val="50000"/>
                  </a:schemeClr>
                </a:solidFill>
              </a:rPr>
              <a:t>licking </a:t>
            </a:r>
            <a:r>
              <a:rPr lang="en-US" sz="1300" i="1" dirty="0">
                <a:solidFill>
                  <a:schemeClr val="bg2">
                    <a:lumMod val="50000"/>
                  </a:schemeClr>
                </a:solidFill>
              </a:rPr>
              <a:t>to complete a task for every task is a tedious process. This was one of the concerns of the previous systems, it would be great if there was a way to just click once for everything” </a:t>
            </a:r>
            <a:r>
              <a:rPr lang="en-US" sz="1300" i="1" dirty="0" smtClean="0">
                <a:solidFill>
                  <a:schemeClr val="bg2">
                    <a:lumMod val="50000"/>
                  </a:schemeClr>
                </a:solidFill>
                <a:cs typeface="Calibri"/>
              </a:rPr>
              <a:t>: </a:t>
            </a:r>
            <a:r>
              <a:rPr lang="en-US" sz="1300" i="1" dirty="0" smtClean="0">
                <a:solidFill>
                  <a:schemeClr val="bg2">
                    <a:lumMod val="50000"/>
                  </a:schemeClr>
                </a:solidFill>
              </a:rPr>
              <a:t>J </a:t>
            </a:r>
            <a:r>
              <a:rPr lang="en-US" sz="1300" i="1" dirty="0">
                <a:solidFill>
                  <a:schemeClr val="bg2">
                    <a:lumMod val="50000"/>
                  </a:schemeClr>
                </a:solidFill>
              </a:rPr>
              <a:t>Chien (Engineer) </a:t>
            </a:r>
            <a:endParaRPr lang="en-US" sz="1300" dirty="0">
              <a:solidFill>
                <a:schemeClr val="bg2">
                  <a:lumMod val="50000"/>
                </a:schemeClr>
              </a:solidFill>
              <a:cs typeface="Calibri"/>
            </a:endParaRPr>
          </a:p>
          <a:p>
            <a:pPr marL="285750" indent="-285750" algn="l">
              <a:lnSpc>
                <a:spcPct val="110000"/>
              </a:lnSpc>
              <a:buFont typeface="Arial" panose="020B0604020202020204" pitchFamily="34" charset="0"/>
              <a:buChar char="•"/>
            </a:pPr>
            <a:r>
              <a:rPr lang="en-US" sz="1300" i="1" dirty="0" smtClean="0">
                <a:solidFill>
                  <a:schemeClr val="bg2">
                    <a:lumMod val="50000"/>
                  </a:schemeClr>
                </a:solidFill>
              </a:rPr>
              <a:t>“Interface is great! I’m very excited. For </a:t>
            </a:r>
            <a:r>
              <a:rPr lang="en-US" sz="1300" i="1" dirty="0">
                <a:solidFill>
                  <a:schemeClr val="bg2">
                    <a:lumMod val="50000"/>
                  </a:schemeClr>
                </a:solidFill>
              </a:rPr>
              <a:t>intellectual property sake, it may not be ideal to display the costing and financing figures to everyone. Perhaps allow for administrators and managers to view it. Maybe have it visible, but locked in a way” </a:t>
            </a:r>
            <a:r>
              <a:rPr lang="en-US" sz="1300" i="1" dirty="0" smtClean="0">
                <a:solidFill>
                  <a:schemeClr val="bg2">
                    <a:lumMod val="50000"/>
                  </a:schemeClr>
                </a:solidFill>
                <a:cs typeface="Calibri"/>
              </a:rPr>
              <a:t>: </a:t>
            </a:r>
            <a:r>
              <a:rPr lang="en-US" sz="1300" i="1" dirty="0" smtClean="0">
                <a:solidFill>
                  <a:schemeClr val="bg2">
                    <a:lumMod val="50000"/>
                  </a:schemeClr>
                </a:solidFill>
              </a:rPr>
              <a:t>N Mahomed</a:t>
            </a:r>
            <a:r>
              <a:rPr lang="en-US" sz="1300" i="1" dirty="0">
                <a:solidFill>
                  <a:schemeClr val="bg2">
                    <a:lumMod val="50000"/>
                  </a:schemeClr>
                </a:solidFill>
              </a:rPr>
              <a:t>  </a:t>
            </a:r>
            <a:r>
              <a:rPr lang="en-US" sz="1300" i="1" dirty="0" smtClean="0">
                <a:solidFill>
                  <a:schemeClr val="bg2">
                    <a:lumMod val="50000"/>
                  </a:schemeClr>
                </a:solidFill>
              </a:rPr>
              <a:t>(Principal Engineer)</a:t>
            </a:r>
            <a:endParaRPr lang="en-US" sz="1300" dirty="0">
              <a:solidFill>
                <a:schemeClr val="bg2">
                  <a:lumMod val="50000"/>
                </a:schemeClr>
              </a:solidFill>
              <a:cs typeface="Calibri"/>
            </a:endParaRPr>
          </a:p>
        </p:txBody>
      </p:sp>
      <p:pic>
        <p:nvPicPr>
          <p:cNvPr id="3" name="Picture 2" descr="A screenshot of a cell phone&#10;&#10;Description generated with high confidence">
            <a:extLst>
              <a:ext uri="{FF2B5EF4-FFF2-40B4-BE49-F238E27FC236}">
                <a16:creationId xmlns:a16="http://schemas.microsoft.com/office/drawing/2014/main" id="{C4D63C4D-B0C0-4088-9D09-D96B165134D1}"/>
              </a:ext>
            </a:extLst>
          </p:cNvPr>
          <p:cNvPicPr>
            <a:picLocks noChangeAspect="1"/>
          </p:cNvPicPr>
          <p:nvPr/>
        </p:nvPicPr>
        <p:blipFill rotWithShape="1">
          <a:blip r:embed="rId2"/>
          <a:srcRect l="17816" t="17265" r="13710" b="77348"/>
          <a:stretch/>
        </p:blipFill>
        <p:spPr>
          <a:xfrm>
            <a:off x="7005504" y="6315701"/>
            <a:ext cx="5182999" cy="537438"/>
          </a:xfrm>
          <a:prstGeom prst="rect">
            <a:avLst/>
          </a:prstGeom>
        </p:spPr>
      </p:pic>
      <p:sp>
        <p:nvSpPr>
          <p:cNvPr id="16" name="TextBox 15">
            <a:extLst>
              <a:ext uri="{FF2B5EF4-FFF2-40B4-BE49-F238E27FC236}">
                <a16:creationId xmlns:a16="http://schemas.microsoft.com/office/drawing/2014/main" id="{F4440890-3120-4566-BB43-D5B84CDF97EB}"/>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18" name="Picture 2" descr="https://upload.wikimedia.org/wikipedia/commons/thumb/e/ee/South_Africa_Transnet.svg/2000px-South_Africa_Transnet.svg.png">
            <a:extLst>
              <a:ext uri="{FF2B5EF4-FFF2-40B4-BE49-F238E27FC236}">
                <a16:creationId xmlns:a16="http://schemas.microsoft.com/office/drawing/2014/main" id="{2EF7ABF8-CDBD-4F1D-B982-44C7C9D808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 picture containing text&#10;&#10;Description generated with high confidence">
            <a:extLst>
              <a:ext uri="{FF2B5EF4-FFF2-40B4-BE49-F238E27FC236}">
                <a16:creationId xmlns:a16="http://schemas.microsoft.com/office/drawing/2014/main" id="{B3E50AD8-902E-41ED-B1A6-14EB7A0FF7F2}"/>
              </a:ext>
            </a:extLst>
          </p:cNvPr>
          <p:cNvPicPr>
            <a:picLocks noChangeAspect="1"/>
          </p:cNvPicPr>
          <p:nvPr/>
        </p:nvPicPr>
        <p:blipFill>
          <a:blip r:embed="rId4"/>
          <a:stretch>
            <a:fillRect/>
          </a:stretch>
        </p:blipFill>
        <p:spPr>
          <a:xfrm>
            <a:off x="6082322" y="6392496"/>
            <a:ext cx="720970" cy="296009"/>
          </a:xfrm>
          <a:prstGeom prst="rect">
            <a:avLst/>
          </a:prstGeom>
        </p:spPr>
      </p:pic>
      <p:pic>
        <p:nvPicPr>
          <p:cNvPr id="22" name="Picture 2" descr="A screenshot of a cell phone&#10;&#10;Description generated with high confidence">
            <a:extLst>
              <a:ext uri="{FF2B5EF4-FFF2-40B4-BE49-F238E27FC236}">
                <a16:creationId xmlns:a16="http://schemas.microsoft.com/office/drawing/2014/main" id="{23F03255-E028-4BCE-9AA0-5191245C0AAF}"/>
              </a:ext>
            </a:extLst>
          </p:cNvPr>
          <p:cNvPicPr>
            <a:picLocks noChangeAspect="1"/>
          </p:cNvPicPr>
          <p:nvPr/>
        </p:nvPicPr>
        <p:blipFill rotWithShape="1">
          <a:blip r:embed="rId2"/>
          <a:srcRect l="17816" t="17265" r="13710" b="77348"/>
          <a:stretch/>
        </p:blipFill>
        <p:spPr>
          <a:xfrm>
            <a:off x="508965" y="512778"/>
            <a:ext cx="83462" cy="342054"/>
          </a:xfrm>
          <a:prstGeom prst="rect">
            <a:avLst/>
          </a:prstGeom>
        </p:spPr>
      </p:pic>
      <p:sp>
        <p:nvSpPr>
          <p:cNvPr id="4" name="Rectangle 3"/>
          <p:cNvSpPr/>
          <p:nvPr/>
        </p:nvSpPr>
        <p:spPr>
          <a:xfrm>
            <a:off x="764275" y="4387755"/>
            <a:ext cx="10897737" cy="178920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ZA"/>
          </a:p>
        </p:txBody>
      </p:sp>
    </p:spTree>
    <p:extLst>
      <p:ext uri="{BB962C8B-B14F-4D97-AF65-F5344CB8AC3E}">
        <p14:creationId xmlns:p14="http://schemas.microsoft.com/office/powerpoint/2010/main" val="1906569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smtClean="0">
                <a:solidFill>
                  <a:schemeClr val="tx1">
                    <a:lumMod val="75000"/>
                    <a:lumOff val="25000"/>
                  </a:schemeClr>
                </a:solidFill>
                <a:latin typeface="Franklin Gothic Medium"/>
              </a:rPr>
              <a:t>TEST &amp; FINAL PROTOTYPE</a:t>
            </a:r>
            <a:endParaRPr lang="en-ZA" sz="2800" spc="600" dirty="0">
              <a:solidFill>
                <a:schemeClr val="tx1">
                  <a:lumMod val="75000"/>
                  <a:lumOff val="25000"/>
                </a:schemeClr>
              </a:solidFill>
              <a:latin typeface="Franklin Gothic Medium"/>
            </a:endParaRPr>
          </a:p>
        </p:txBody>
      </p:sp>
      <p:pic>
        <p:nvPicPr>
          <p:cNvPr id="15" name="Picture 14">
            <a:extLst>
              <a:ext uri="{FF2B5EF4-FFF2-40B4-BE49-F238E27FC236}">
                <a16:creationId xmlns:a16="http://schemas.microsoft.com/office/drawing/2014/main" id="{2405AC28-3FE4-40D8-9EB6-9A447DE60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85" y="3056242"/>
            <a:ext cx="4967110" cy="2696431"/>
          </a:xfrm>
          <a:prstGeom prst="rect">
            <a:avLst/>
          </a:prstGeom>
        </p:spPr>
      </p:pic>
      <p:pic>
        <p:nvPicPr>
          <p:cNvPr id="16" name="Picture 15">
            <a:extLst>
              <a:ext uri="{FF2B5EF4-FFF2-40B4-BE49-F238E27FC236}">
                <a16:creationId xmlns:a16="http://schemas.microsoft.com/office/drawing/2014/main" id="{65432E2A-78FA-4823-AEC9-8CA6B64298AE}"/>
              </a:ext>
            </a:extLst>
          </p:cNvPr>
          <p:cNvPicPr>
            <a:picLocks noChangeAspect="1"/>
          </p:cNvPicPr>
          <p:nvPr/>
        </p:nvPicPr>
        <p:blipFill>
          <a:blip r:embed="rId3"/>
          <a:stretch>
            <a:fillRect/>
          </a:stretch>
        </p:blipFill>
        <p:spPr>
          <a:xfrm>
            <a:off x="5490792" y="3676849"/>
            <a:ext cx="1426465" cy="1390716"/>
          </a:xfrm>
          <a:prstGeom prst="rect">
            <a:avLst/>
          </a:prstGeom>
        </p:spPr>
      </p:pic>
      <p:pic>
        <p:nvPicPr>
          <p:cNvPr id="17" name="Picture 16">
            <a:extLst>
              <a:ext uri="{FF2B5EF4-FFF2-40B4-BE49-F238E27FC236}">
                <a16:creationId xmlns:a16="http://schemas.microsoft.com/office/drawing/2014/main" id="{D5D5B807-1FE9-4A1A-A329-534FFF088BF0}"/>
              </a:ext>
            </a:extLst>
          </p:cNvPr>
          <p:cNvPicPr>
            <a:picLocks noChangeAspect="1"/>
          </p:cNvPicPr>
          <p:nvPr/>
        </p:nvPicPr>
        <p:blipFill>
          <a:blip r:embed="rId4"/>
          <a:stretch>
            <a:fillRect/>
          </a:stretch>
        </p:blipFill>
        <p:spPr>
          <a:xfrm>
            <a:off x="7173324" y="3045719"/>
            <a:ext cx="4681693" cy="2706954"/>
          </a:xfrm>
          <a:prstGeom prst="rect">
            <a:avLst/>
          </a:prstGeom>
        </p:spPr>
      </p:pic>
      <p:cxnSp>
        <p:nvCxnSpPr>
          <p:cNvPr id="18" name="Straight Arrow Connector 17">
            <a:extLst>
              <a:ext uri="{FF2B5EF4-FFF2-40B4-BE49-F238E27FC236}">
                <a16:creationId xmlns:a16="http://schemas.microsoft.com/office/drawing/2014/main" id="{CFB5D74A-7940-40C1-8972-B163004800ED}"/>
              </a:ext>
            </a:extLst>
          </p:cNvPr>
          <p:cNvCxnSpPr/>
          <p:nvPr/>
        </p:nvCxnSpPr>
        <p:spPr>
          <a:xfrm>
            <a:off x="5172675" y="4399196"/>
            <a:ext cx="334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346D62-A5EF-4047-B472-2217E57943E0}"/>
              </a:ext>
            </a:extLst>
          </p:cNvPr>
          <p:cNvCxnSpPr/>
          <p:nvPr/>
        </p:nvCxnSpPr>
        <p:spPr>
          <a:xfrm>
            <a:off x="6917257" y="4408997"/>
            <a:ext cx="256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845E6FAD-5B47-4762-8059-0B81D257331B}"/>
              </a:ext>
            </a:extLst>
          </p:cNvPr>
          <p:cNvSpPr txBox="1">
            <a:spLocks/>
          </p:cNvSpPr>
          <p:nvPr/>
        </p:nvSpPr>
        <p:spPr>
          <a:xfrm>
            <a:off x="374818" y="2127723"/>
            <a:ext cx="10678128" cy="120450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a:buNone/>
            </a:pPr>
            <a:r>
              <a:rPr lang="en-US" sz="1400" dirty="0"/>
              <a:t>The final solution showed all the resolved issues from the feedback received from both methods of testing.</a:t>
            </a:r>
            <a:endParaRPr lang="en-US" sz="1400" dirty="0">
              <a:cs typeface="Calibri"/>
            </a:endParaRPr>
          </a:p>
        </p:txBody>
      </p:sp>
      <p:graphicFrame>
        <p:nvGraphicFramePr>
          <p:cNvPr id="21" name="Diagram 20">
            <a:extLst>
              <a:ext uri="{FF2B5EF4-FFF2-40B4-BE49-F238E27FC236}">
                <a16:creationId xmlns:a16="http://schemas.microsoft.com/office/drawing/2014/main" id="{F72819F9-06AC-45EC-BB39-E8FF0C400813}"/>
              </a:ext>
            </a:extLst>
          </p:cNvPr>
          <p:cNvGraphicFramePr/>
          <p:nvPr>
            <p:extLst>
              <p:ext uri="{D42A27DB-BD31-4B8C-83A1-F6EECF244321}">
                <p14:modId xmlns:p14="http://schemas.microsoft.com/office/powerpoint/2010/main" val="3034123481"/>
              </p:ext>
            </p:extLst>
          </p:nvPr>
        </p:nvGraphicFramePr>
        <p:xfrm>
          <a:off x="456806" y="1360003"/>
          <a:ext cx="4820927" cy="6043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Rectangle 21">
            <a:extLst>
              <a:ext uri="{FF2B5EF4-FFF2-40B4-BE49-F238E27FC236}">
                <a16:creationId xmlns:a16="http://schemas.microsoft.com/office/drawing/2014/main" id="{12762DD2-4BD0-4247-A595-79CB434EFA12}"/>
              </a:ext>
            </a:extLst>
          </p:cNvPr>
          <p:cNvSpPr/>
          <p:nvPr/>
        </p:nvSpPr>
        <p:spPr>
          <a:xfrm>
            <a:off x="5491594" y="2885588"/>
            <a:ext cx="1426465" cy="480032"/>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Feedback</a:t>
            </a:r>
          </a:p>
        </p:txBody>
      </p:sp>
      <p:cxnSp>
        <p:nvCxnSpPr>
          <p:cNvPr id="23" name="Straight Arrow Connector 22">
            <a:extLst>
              <a:ext uri="{FF2B5EF4-FFF2-40B4-BE49-F238E27FC236}">
                <a16:creationId xmlns:a16="http://schemas.microsoft.com/office/drawing/2014/main" id="{3ADA04FD-03EE-4361-B36C-3D9C357E58A5}"/>
              </a:ext>
            </a:extLst>
          </p:cNvPr>
          <p:cNvCxnSpPr>
            <a:stCxn id="22" idx="2"/>
            <a:endCxn id="16" idx="0"/>
          </p:cNvCxnSpPr>
          <p:nvPr/>
        </p:nvCxnSpPr>
        <p:spPr>
          <a:xfrm flipH="1">
            <a:off x="6204025" y="3365620"/>
            <a:ext cx="802" cy="311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generated with high confidence">
            <a:extLst>
              <a:ext uri="{FF2B5EF4-FFF2-40B4-BE49-F238E27FC236}">
                <a16:creationId xmlns:a16="http://schemas.microsoft.com/office/drawing/2014/main" id="{5A3CA40D-AA5B-4EEB-9D1A-1FF62433AE52}"/>
              </a:ext>
            </a:extLst>
          </p:cNvPr>
          <p:cNvPicPr>
            <a:picLocks noChangeAspect="1"/>
          </p:cNvPicPr>
          <p:nvPr/>
        </p:nvPicPr>
        <p:blipFill rotWithShape="1">
          <a:blip r:embed="rId10"/>
          <a:srcRect l="17816" t="17265" r="13710" b="77348"/>
          <a:stretch/>
        </p:blipFill>
        <p:spPr>
          <a:xfrm>
            <a:off x="7005504" y="6315701"/>
            <a:ext cx="5182999" cy="537438"/>
          </a:xfrm>
          <a:prstGeom prst="rect">
            <a:avLst/>
          </a:prstGeom>
        </p:spPr>
      </p:pic>
      <p:sp>
        <p:nvSpPr>
          <p:cNvPr id="13" name="TextBox 12">
            <a:extLst>
              <a:ext uri="{FF2B5EF4-FFF2-40B4-BE49-F238E27FC236}">
                <a16:creationId xmlns:a16="http://schemas.microsoft.com/office/drawing/2014/main" id="{1DF71197-9FFC-4C73-9CC8-E58290F16DBC}"/>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14" name="Picture 2" descr="https://upload.wikimedia.org/wikipedia/commons/thumb/e/ee/South_Africa_Transnet.svg/2000px-South_Africa_Transnet.svg.png">
            <a:extLst>
              <a:ext uri="{FF2B5EF4-FFF2-40B4-BE49-F238E27FC236}">
                <a16:creationId xmlns:a16="http://schemas.microsoft.com/office/drawing/2014/main" id="{51D7F4DC-D2B7-4763-89EE-AD76667C636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A picture containing text&#10;&#10;Description generated with high confidence">
            <a:extLst>
              <a:ext uri="{FF2B5EF4-FFF2-40B4-BE49-F238E27FC236}">
                <a16:creationId xmlns:a16="http://schemas.microsoft.com/office/drawing/2014/main" id="{8559A2EE-D05E-4837-8062-3A705E7B806F}"/>
              </a:ext>
            </a:extLst>
          </p:cNvPr>
          <p:cNvPicPr>
            <a:picLocks noChangeAspect="1"/>
          </p:cNvPicPr>
          <p:nvPr/>
        </p:nvPicPr>
        <p:blipFill>
          <a:blip r:embed="rId12"/>
          <a:stretch>
            <a:fillRect/>
          </a:stretch>
        </p:blipFill>
        <p:spPr>
          <a:xfrm>
            <a:off x="6082322" y="6392496"/>
            <a:ext cx="720970" cy="296009"/>
          </a:xfrm>
          <a:prstGeom prst="rect">
            <a:avLst/>
          </a:prstGeom>
        </p:spPr>
      </p:pic>
      <p:pic>
        <p:nvPicPr>
          <p:cNvPr id="30" name="Picture 2" descr="A screenshot of a cell phone&#10;&#10;Description generated with high confidence">
            <a:extLst>
              <a:ext uri="{FF2B5EF4-FFF2-40B4-BE49-F238E27FC236}">
                <a16:creationId xmlns:a16="http://schemas.microsoft.com/office/drawing/2014/main" id="{29C1A18B-F0DB-45B4-83E8-07EBB95F12CE}"/>
              </a:ext>
            </a:extLst>
          </p:cNvPr>
          <p:cNvPicPr>
            <a:picLocks noChangeAspect="1"/>
          </p:cNvPicPr>
          <p:nvPr/>
        </p:nvPicPr>
        <p:blipFill rotWithShape="1">
          <a:blip r:embed="rId10"/>
          <a:srcRect l="17816" t="17265" r="13710" b="77348"/>
          <a:stretch/>
        </p:blipFill>
        <p:spPr>
          <a:xfrm>
            <a:off x="508965" y="512778"/>
            <a:ext cx="83462" cy="342054"/>
          </a:xfrm>
          <a:prstGeom prst="rect">
            <a:avLst/>
          </a:prstGeom>
        </p:spPr>
      </p:pic>
    </p:spTree>
    <p:extLst>
      <p:ext uri="{BB962C8B-B14F-4D97-AF65-F5344CB8AC3E}">
        <p14:creationId xmlns:p14="http://schemas.microsoft.com/office/powerpoint/2010/main" val="4169516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1176</TotalTime>
  <Words>934</Words>
  <Application>Microsoft Office PowerPoint</Application>
  <PresentationFormat>Widescreen</PresentationFormat>
  <Paragraphs>132</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MS Gothic</vt:lpstr>
      <vt:lpstr>Arial</vt:lpstr>
      <vt:lpstr>Calibri</vt:lpstr>
      <vt:lpstr>Calibri Light</vt:lpstr>
      <vt:lpstr>Century Gothic</vt:lpstr>
      <vt:lpstr>Franklin Gothic Demi Cond</vt:lpstr>
      <vt:lpstr>Franklin Gothic Medium</vt:lpstr>
      <vt:lpstr>Ink Free</vt:lpstr>
      <vt:lpstr>Office Theme</vt:lpstr>
      <vt:lpstr>PowerPoint Presentation</vt:lpstr>
      <vt:lpstr>THE NEED</vt:lpstr>
      <vt:lpstr>EMPATHIZE</vt:lpstr>
      <vt:lpstr>DEFINE</vt:lpstr>
      <vt:lpstr>IDEATE</vt:lpstr>
      <vt:lpstr>PROTOTYPE</vt:lpstr>
      <vt:lpstr>PROTOTYPE</vt:lpstr>
      <vt:lpstr>TEST</vt:lpstr>
      <vt:lpstr>TEST &amp; FINAL PROTOTYPE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&amp; I Project Feedback</dc:title>
  <dc:creator>Susan Mani     Transnet Engineering     KDS</dc:creator>
  <cp:lastModifiedBy>Susan Mani     Transnet Engineering     KDS</cp:lastModifiedBy>
  <cp:revision>42</cp:revision>
  <dcterms:modified xsi:type="dcterms:W3CDTF">2018-08-23T09:25:48Z</dcterms:modified>
</cp:coreProperties>
</file>